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93" r:id="rId3"/>
    <p:sldId id="294" r:id="rId4"/>
    <p:sldId id="295" r:id="rId5"/>
    <p:sldId id="296" r:id="rId6"/>
    <p:sldId id="297" r:id="rId7"/>
    <p:sldId id="298" r:id="rId8"/>
    <p:sldId id="259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26" r:id="rId21"/>
    <p:sldId id="327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319" r:id="rId32"/>
    <p:sldId id="320" r:id="rId33"/>
    <p:sldId id="321" r:id="rId34"/>
    <p:sldId id="322" r:id="rId35"/>
    <p:sldId id="323" r:id="rId36"/>
    <p:sldId id="324" r:id="rId37"/>
    <p:sldId id="325" r:id="rId38"/>
  </p:sldIdLst>
  <p:sldSz cx="9144000" cy="6858000" type="screen4x3"/>
  <p:notesSz cx="6858000" cy="9144000"/>
  <p:custDataLst>
    <p:tags r:id="rId3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A1EE7-9505-496A-A976-30556FB55674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2016-03-12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81FA9-30E3-4DD4-BBB3-6C831AFA6D79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262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A1EE7-9505-496A-A976-30556FB55674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2016-03-12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81FA9-30E3-4DD4-BBB3-6C831AFA6D79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287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A1EE7-9505-496A-A976-30556FB55674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2016-03-12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81FA9-30E3-4DD4-BBB3-6C831AFA6D79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692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A1EE7-9505-496A-A976-30556FB55674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2016-03-12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81FA9-30E3-4DD4-BBB3-6C831AFA6D79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504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A1EE7-9505-496A-A976-30556FB55674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2016-03-12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81FA9-30E3-4DD4-BBB3-6C831AFA6D79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633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A1EE7-9505-496A-A976-30556FB55674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2016-03-12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81FA9-30E3-4DD4-BBB3-6C831AFA6D79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59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A1EE7-9505-496A-A976-30556FB55674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2016-03-12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81FA9-30E3-4DD4-BBB3-6C831AFA6D79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655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A1EE7-9505-496A-A976-30556FB55674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2016-03-12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81FA9-30E3-4DD4-BBB3-6C831AFA6D79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537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A1EE7-9505-496A-A976-30556FB55674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2016-03-12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81FA9-30E3-4DD4-BBB3-6C831AFA6D79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3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A1EE7-9505-496A-A976-30556FB55674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2016-03-12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81FA9-30E3-4DD4-BBB3-6C831AFA6D79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1999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A1EE7-9505-496A-A976-30556FB55674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2016-03-12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81FA9-30E3-4DD4-BBB3-6C831AFA6D79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998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146A1EE7-9505-496A-A976-30556FB55674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2016-03-12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A8281FA9-30E3-4DD4-BBB3-6C831AFA6D79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684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400" b="0" i="0" u="none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b="0" i="0" u="none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 220</a:t>
            </a:r>
            <a:br>
              <a:rPr lang="en-US" dirty="0" smtClean="0"/>
            </a:br>
            <a:r>
              <a:rPr lang="en-US" sz="4000" dirty="0" smtClean="0"/>
              <a:t>Introduction to Classical Mythology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b="1" dirty="0" smtClean="0"/>
              <a:t>Homer, </a:t>
            </a:r>
            <a:r>
              <a:rPr lang="en-US" b="1" i="1" dirty="0" smtClean="0"/>
              <a:t>Odyssey </a:t>
            </a:r>
            <a:r>
              <a:rPr lang="en-US" b="1" dirty="0" smtClean="0"/>
              <a:t>7-12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0285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Odysseus’ Adventures</a:t>
            </a:r>
            <a:endParaRPr lang="en-US" dirty="0"/>
          </a:p>
        </p:txBody>
      </p:sp>
      <p:pic>
        <p:nvPicPr>
          <p:cNvPr id="6146" name="Picture 2" descr="http://www.classics.upenn.edu/myth/php/homer/index.php?page=odymap" title="Potential map of Odysseus' travel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68285"/>
            <a:ext cx="7086600" cy="409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346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Kikones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6477000" cy="3886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 stormed that place and killed the men who fought,</a:t>
            </a:r>
          </a:p>
          <a:p>
            <a:pPr marL="0" indent="0">
              <a:buNone/>
            </a:pPr>
            <a:r>
              <a:rPr lang="en-US" dirty="0"/>
              <a:t>Plunder we took, and we enslaved the women,</a:t>
            </a:r>
          </a:p>
          <a:p>
            <a:pPr marL="0" indent="0">
              <a:buNone/>
            </a:pPr>
            <a:r>
              <a:rPr lang="en-US" dirty="0"/>
              <a:t>To make division, equal shares to all – </a:t>
            </a:r>
          </a:p>
          <a:p>
            <a:pPr marL="0" indent="0">
              <a:buNone/>
            </a:pPr>
            <a:r>
              <a:rPr lang="en-US" dirty="0"/>
              <a:t>But on the spot I told them: “Back, and quickly!</a:t>
            </a:r>
          </a:p>
          <a:p>
            <a:pPr marL="0" indent="0">
              <a:buNone/>
            </a:pPr>
            <a:r>
              <a:rPr lang="en-US" dirty="0"/>
              <a:t>Out to sea again!” My men were mutinous,</a:t>
            </a:r>
          </a:p>
          <a:p>
            <a:pPr marL="0" indent="0">
              <a:buNone/>
            </a:pPr>
            <a:r>
              <a:rPr lang="en-US" dirty="0"/>
              <a:t>Fools, on stores of wine….</a:t>
            </a:r>
          </a:p>
          <a:p>
            <a:pPr marL="0" indent="0">
              <a:buNone/>
            </a:pPr>
            <a:r>
              <a:rPr lang="en-US" dirty="0"/>
              <a:t>9. 46-52</a:t>
            </a:r>
          </a:p>
        </p:txBody>
      </p:sp>
      <p:pic>
        <p:nvPicPr>
          <p:cNvPr id="7170" name="Picture 2" descr="Romare Bearden, 1977&#10;&#10;Collage of various papers with graphite on fiberboard&#10;&#10;Currier Museum of Art, Manchester, New Hampshire. The Henry Melville Fuller Acquisition Fund, 2012.28&#10;&#10;On display in the traveling exhibition&#10;Romare Bearden: A Black Odyssey" title="Battle with the Kikon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276600"/>
            <a:ext cx="3785732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585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Lotus-Eaters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6934200" cy="25146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/>
              <a:t>They fell in, soon enough, with </a:t>
            </a:r>
            <a:r>
              <a:rPr lang="en-US" sz="2000" dirty="0" err="1"/>
              <a:t>Lotos</a:t>
            </a:r>
            <a:r>
              <a:rPr lang="en-US" sz="2000" dirty="0"/>
              <a:t> Eaters,</a:t>
            </a:r>
          </a:p>
          <a:p>
            <a:pPr marL="0" indent="0">
              <a:buNone/>
            </a:pPr>
            <a:r>
              <a:rPr lang="en-US" sz="2000" dirty="0"/>
              <a:t>Who showed no will to do us harm, only</a:t>
            </a:r>
          </a:p>
          <a:p>
            <a:pPr marL="0" indent="0">
              <a:buNone/>
            </a:pPr>
            <a:r>
              <a:rPr lang="en-US" sz="2000" dirty="0"/>
              <a:t>Offering the sweet </a:t>
            </a:r>
            <a:r>
              <a:rPr lang="en-US" sz="2000" dirty="0" err="1"/>
              <a:t>Lotos</a:t>
            </a:r>
            <a:r>
              <a:rPr lang="en-US" sz="2000" dirty="0"/>
              <a:t> to our friends –</a:t>
            </a:r>
          </a:p>
          <a:p>
            <a:pPr marL="0" indent="0">
              <a:buNone/>
            </a:pPr>
            <a:r>
              <a:rPr lang="en-US" sz="2000" dirty="0"/>
              <a:t>But those who ate this honeyed plant, the </a:t>
            </a:r>
            <a:r>
              <a:rPr lang="en-US" sz="2000" dirty="0" err="1"/>
              <a:t>Lotos</a:t>
            </a:r>
            <a:r>
              <a:rPr lang="en-US" sz="2000" dirty="0"/>
              <a:t>,</a:t>
            </a:r>
          </a:p>
          <a:p>
            <a:pPr marL="0" indent="0">
              <a:buNone/>
            </a:pPr>
            <a:r>
              <a:rPr lang="en-US" sz="2000" dirty="0"/>
              <a:t>Never cared to report, nor to return:</a:t>
            </a:r>
          </a:p>
          <a:p>
            <a:pPr marL="0" indent="0">
              <a:buNone/>
            </a:pPr>
            <a:r>
              <a:rPr lang="en-US" sz="2000" dirty="0"/>
              <a:t>They longed to stay forever, browsing on</a:t>
            </a:r>
          </a:p>
          <a:p>
            <a:pPr marL="0" indent="0">
              <a:buNone/>
            </a:pPr>
            <a:r>
              <a:rPr lang="en-US" sz="2000" dirty="0"/>
              <a:t>That native bloom, forgetful of their homeland.</a:t>
            </a:r>
          </a:p>
          <a:p>
            <a:pPr marL="0" indent="0">
              <a:buNone/>
            </a:pPr>
            <a:r>
              <a:rPr lang="en-US" sz="2000" dirty="0"/>
              <a:t>9. 98-104</a:t>
            </a:r>
          </a:p>
        </p:txBody>
      </p:sp>
      <p:pic>
        <p:nvPicPr>
          <p:cNvPr id="8194" name="Picture 2" descr="Edward Marle&#10;Glasgow Museums&#10;&#10;    Date painted: 1970&#10;    Cryla acrylic on paper, 61 x 91.1 cm&#10;    Collection: Glasgow Museums&#10;" title="The Lotus Eat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868038"/>
            <a:ext cx="3775764" cy="2505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912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Cyclops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4114800" cy="3886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 ultimate in bad hosts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Odysseus also a bad guest here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Also the opposite of civilized:</a:t>
            </a:r>
          </a:p>
          <a:p>
            <a:r>
              <a:rPr lang="en-US" dirty="0"/>
              <a:t>Eats raw (human) flesh</a:t>
            </a:r>
          </a:p>
          <a:p>
            <a:r>
              <a:rPr lang="en-US" dirty="0"/>
              <a:t>Drinks unmixed wine</a:t>
            </a:r>
          </a:p>
          <a:p>
            <a:r>
              <a:rPr lang="en-US" dirty="0"/>
              <a:t>No agriculture</a:t>
            </a:r>
          </a:p>
          <a:p>
            <a:r>
              <a:rPr lang="en-US" dirty="0"/>
              <a:t>No cities</a:t>
            </a:r>
          </a:p>
        </p:txBody>
      </p:sp>
      <p:pic>
        <p:nvPicPr>
          <p:cNvPr id="9218" name="Picture 2" descr="7C BC Argos Museum" title="Vase painting Odysseus blinding the cyclo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447800"/>
            <a:ext cx="3429000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473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Nohbdy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3962400" cy="38862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“My name is </a:t>
            </a:r>
            <a:r>
              <a:rPr lang="en-US" dirty="0" err="1"/>
              <a:t>Nohbdy</a:t>
            </a:r>
            <a:r>
              <a:rPr lang="en-US" dirty="0"/>
              <a:t>: mother, father, and friends,</a:t>
            </a:r>
          </a:p>
          <a:p>
            <a:pPr marL="0" indent="0">
              <a:buNone/>
            </a:pPr>
            <a:r>
              <a:rPr lang="en-US" dirty="0"/>
              <a:t>Everyone calls me </a:t>
            </a:r>
            <a:r>
              <a:rPr lang="en-US" dirty="0" err="1"/>
              <a:t>Nohbdy</a:t>
            </a:r>
            <a:r>
              <a:rPr lang="en-US" dirty="0"/>
              <a:t>.” And he said,</a:t>
            </a:r>
          </a:p>
          <a:p>
            <a:pPr marL="0" indent="0">
              <a:buNone/>
            </a:pPr>
            <a:r>
              <a:rPr lang="en-US" dirty="0"/>
              <a:t>“</a:t>
            </a:r>
            <a:r>
              <a:rPr lang="en-US" dirty="0" err="1"/>
              <a:t>Nohbdy’s</a:t>
            </a:r>
            <a:r>
              <a:rPr lang="en-US" dirty="0"/>
              <a:t> my meat, then, after I eat his friends.</a:t>
            </a:r>
          </a:p>
          <a:p>
            <a:pPr marL="0" indent="0">
              <a:buNone/>
            </a:pPr>
            <a:r>
              <a:rPr lang="en-US" dirty="0"/>
              <a:t>Others come first. There’s a noble gift, now.”</a:t>
            </a:r>
          </a:p>
          <a:p>
            <a:pPr marL="0" indent="0">
              <a:buNone/>
            </a:pPr>
            <a:r>
              <a:rPr lang="en-US" dirty="0"/>
              <a:t>9. 398-401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“</a:t>
            </a:r>
            <a:r>
              <a:rPr lang="en-US" dirty="0" err="1"/>
              <a:t>Kyklops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If ever mortal man inquire</a:t>
            </a:r>
          </a:p>
          <a:p>
            <a:pPr marL="0" indent="0">
              <a:buNone/>
            </a:pPr>
            <a:r>
              <a:rPr lang="en-US" dirty="0"/>
              <a:t>How you were put to shame and blinded, tell him</a:t>
            </a:r>
          </a:p>
          <a:p>
            <a:pPr marL="0" indent="0">
              <a:buNone/>
            </a:pPr>
            <a:r>
              <a:rPr lang="en-US" dirty="0"/>
              <a:t>Odysseus, raider of cities, took your eye:</a:t>
            </a:r>
          </a:p>
          <a:p>
            <a:pPr marL="0" indent="0">
              <a:buNone/>
            </a:pPr>
            <a:r>
              <a:rPr lang="en-US" dirty="0"/>
              <a:t>Laertes’ son, whose home’s on </a:t>
            </a:r>
            <a:r>
              <a:rPr lang="en-US" dirty="0" err="1"/>
              <a:t>Ithaka</a:t>
            </a:r>
            <a:r>
              <a:rPr lang="en-US" dirty="0"/>
              <a:t>!”</a:t>
            </a:r>
          </a:p>
          <a:p>
            <a:pPr marL="0" indent="0">
              <a:buNone/>
            </a:pPr>
            <a:r>
              <a:rPr lang="en-US" dirty="0"/>
              <a:t>9. </a:t>
            </a:r>
            <a:r>
              <a:rPr lang="en-US" dirty="0" smtClean="0"/>
              <a:t>549-553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</a:rPr>
              <a:t>Ou</a:t>
            </a:r>
            <a:r>
              <a:rPr lang="en-US" dirty="0">
                <a:solidFill>
                  <a:srgbClr val="FF0000"/>
                </a:solidFill>
              </a:rPr>
              <a:t> tis </a:t>
            </a:r>
            <a:r>
              <a:rPr lang="en-US" dirty="0"/>
              <a:t>= no one</a:t>
            </a:r>
          </a:p>
          <a:p>
            <a:pPr marL="0" indent="0">
              <a:buNone/>
            </a:pPr>
            <a:r>
              <a:rPr lang="en-US" dirty="0"/>
              <a:t>two negatives in Greek</a:t>
            </a:r>
            <a:r>
              <a:rPr lang="en-US" dirty="0">
                <a:solidFill>
                  <a:srgbClr val="FF0000"/>
                </a:solidFill>
              </a:rPr>
              <a:t>: </a:t>
            </a:r>
            <a:r>
              <a:rPr lang="en-US" dirty="0" err="1">
                <a:solidFill>
                  <a:srgbClr val="FF0000"/>
                </a:solidFill>
              </a:rPr>
              <a:t>ou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mê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so sometimes also </a:t>
            </a:r>
            <a:r>
              <a:rPr lang="en-US" dirty="0" err="1">
                <a:solidFill>
                  <a:srgbClr val="FF0000"/>
                </a:solidFill>
              </a:rPr>
              <a:t>mê</a:t>
            </a:r>
            <a:r>
              <a:rPr lang="en-US" dirty="0">
                <a:solidFill>
                  <a:srgbClr val="FF0000"/>
                </a:solidFill>
              </a:rPr>
              <a:t> tis = </a:t>
            </a:r>
            <a:r>
              <a:rPr lang="en-US" dirty="0" err="1">
                <a:solidFill>
                  <a:srgbClr val="FF0000"/>
                </a:solidFill>
              </a:rPr>
              <a:t>mêtis</a:t>
            </a:r>
            <a:r>
              <a:rPr lang="en-US" dirty="0"/>
              <a:t> (cunning)</a:t>
            </a:r>
          </a:p>
        </p:txBody>
      </p:sp>
      <p:pic>
        <p:nvPicPr>
          <p:cNvPr id="10242" name="Picture 2" descr="Polyphemus, by Johann Heinrich Wilhelm Tischbein, 1802 (Landesmuseum Oldenburg)" title="Polyphem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219200"/>
            <a:ext cx="2705100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189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Island of </a:t>
            </a:r>
            <a:r>
              <a:rPr lang="en-US" dirty="0" err="1" smtClean="0"/>
              <a:t>Aiolos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4648200" cy="38862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The sight amazed them, and they all exclaimed:</a:t>
            </a:r>
          </a:p>
          <a:p>
            <a:pPr marL="0" indent="0">
              <a:buNone/>
            </a:pPr>
            <a:r>
              <a:rPr lang="en-US" dirty="0"/>
              <a:t>“Why back again, Odysseus? What sea fiend</a:t>
            </a:r>
          </a:p>
          <a:p>
            <a:pPr marL="0" indent="0">
              <a:buNone/>
            </a:pPr>
            <a:r>
              <a:rPr lang="en-US" dirty="0"/>
              <a:t>Rose in your path? Did we not launch you well</a:t>
            </a:r>
          </a:p>
          <a:p>
            <a:pPr marL="0" indent="0">
              <a:buNone/>
            </a:pPr>
            <a:r>
              <a:rPr lang="en-US" dirty="0"/>
              <a:t>For home, or for whatever land you chose?”</a:t>
            </a:r>
          </a:p>
          <a:p>
            <a:pPr marL="0" indent="0">
              <a:buNone/>
            </a:pPr>
            <a:r>
              <a:rPr lang="en-US" dirty="0"/>
              <a:t>Out of my melancholy, I replied:</a:t>
            </a:r>
          </a:p>
          <a:p>
            <a:pPr marL="0" indent="0">
              <a:buNone/>
            </a:pPr>
            <a:r>
              <a:rPr lang="en-US" dirty="0"/>
              <a:t>“Mischief aboard, and nodding at the tiller –</a:t>
            </a:r>
          </a:p>
          <a:p>
            <a:pPr marL="0" indent="0">
              <a:buNone/>
            </a:pPr>
            <a:r>
              <a:rPr lang="en-US" dirty="0"/>
              <a:t>A damned drowse – did for me. Make good my loss,</a:t>
            </a:r>
          </a:p>
          <a:p>
            <a:pPr marL="0" indent="0">
              <a:buNone/>
            </a:pPr>
            <a:r>
              <a:rPr lang="en-US" dirty="0"/>
              <a:t>Dear friends! You have the power!” Gently I pleaded,</a:t>
            </a:r>
          </a:p>
          <a:p>
            <a:pPr marL="0" indent="0">
              <a:buNone/>
            </a:pPr>
            <a:r>
              <a:rPr lang="en-US" dirty="0"/>
              <a:t>But they turned cold and still. Said Father </a:t>
            </a:r>
            <a:r>
              <a:rPr lang="en-US" dirty="0" err="1"/>
              <a:t>Aiolos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“Take yourself out of this island, creeping thing –</a:t>
            </a:r>
          </a:p>
          <a:p>
            <a:pPr marL="0" indent="0">
              <a:buNone/>
            </a:pPr>
            <a:r>
              <a:rPr lang="en-US" dirty="0"/>
              <a:t>No law, no wisdom, lays it on me now</a:t>
            </a:r>
          </a:p>
          <a:p>
            <a:pPr marL="0" indent="0">
              <a:buNone/>
            </a:pPr>
            <a:r>
              <a:rPr lang="en-US" dirty="0"/>
              <a:t>To help a man the blessed gods detest –</a:t>
            </a:r>
          </a:p>
          <a:p>
            <a:pPr marL="0" indent="0">
              <a:buNone/>
            </a:pPr>
            <a:r>
              <a:rPr lang="en-US" dirty="0"/>
              <a:t>Out! Your voyage here was cursed by heaven!”</a:t>
            </a:r>
          </a:p>
          <a:p>
            <a:pPr marL="0" indent="0">
              <a:buNone/>
            </a:pPr>
            <a:r>
              <a:rPr lang="en-US" dirty="0"/>
              <a:t>10.71-85</a:t>
            </a:r>
          </a:p>
        </p:txBody>
      </p:sp>
      <p:pic>
        <p:nvPicPr>
          <p:cNvPr id="11266" name="Picture 2" descr="Isaac Moillon (1614-73) Tesse Museum, Le Mans, Franc." title="Aeolus giving the winds to Odysse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295400"/>
            <a:ext cx="3429000" cy="3265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942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Laistrygonians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7543800" cy="22860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A stalwart young girl taking her pail to </a:t>
            </a:r>
            <a:r>
              <a:rPr lang="en-US" dirty="0" err="1"/>
              <a:t>Artakia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The fountain where these people go for water.</a:t>
            </a:r>
          </a:p>
          <a:p>
            <a:pPr marL="0" indent="0">
              <a:buNone/>
            </a:pPr>
            <a:r>
              <a:rPr lang="en-US" dirty="0"/>
              <a:t>My fellows hailed her, put their questions to her:</a:t>
            </a:r>
          </a:p>
          <a:p>
            <a:pPr marL="0" indent="0">
              <a:buNone/>
            </a:pPr>
            <a:r>
              <a:rPr lang="en-US" dirty="0"/>
              <a:t>who might the king be, ruling over whom? </a:t>
            </a:r>
          </a:p>
          <a:p>
            <a:pPr marL="0" indent="0">
              <a:buNone/>
            </a:pPr>
            <a:r>
              <a:rPr lang="en-US" dirty="0"/>
              <a:t>She waved her hand, showing her father’s lodge:</a:t>
            </a:r>
          </a:p>
          <a:p>
            <a:pPr marL="0" indent="0">
              <a:buNone/>
            </a:pPr>
            <a:r>
              <a:rPr lang="en-US" dirty="0"/>
              <a:t>So they approached it. In the gloom they saw</a:t>
            </a:r>
          </a:p>
          <a:p>
            <a:pPr marL="0" indent="0">
              <a:buNone/>
            </a:pPr>
            <a:r>
              <a:rPr lang="en-US" dirty="0"/>
              <a:t>A woman like a mountain crag, the queen –</a:t>
            </a:r>
          </a:p>
          <a:p>
            <a:pPr marL="0" indent="0">
              <a:buNone/>
            </a:pPr>
            <a:r>
              <a:rPr lang="en-US" dirty="0"/>
              <a:t>And loathed the sight of her. But she, for greeting,</a:t>
            </a:r>
          </a:p>
          <a:p>
            <a:pPr marL="0" indent="0">
              <a:buNone/>
            </a:pPr>
            <a:r>
              <a:rPr lang="en-US" dirty="0"/>
              <a:t>Called from the meeting ground her lord and master,</a:t>
            </a:r>
          </a:p>
          <a:p>
            <a:pPr marL="0" indent="0">
              <a:buNone/>
            </a:pPr>
            <a:r>
              <a:rPr lang="en-US" dirty="0" err="1"/>
              <a:t>Antiphates</a:t>
            </a:r>
            <a:r>
              <a:rPr lang="en-US" dirty="0"/>
              <a:t>, who came to drink their blood.</a:t>
            </a:r>
          </a:p>
          <a:p>
            <a:pPr marL="0" indent="0">
              <a:buNone/>
            </a:pPr>
            <a:r>
              <a:rPr lang="en-US" dirty="0"/>
              <a:t>10. 118-128</a:t>
            </a:r>
          </a:p>
        </p:txBody>
      </p:sp>
      <p:pic>
        <p:nvPicPr>
          <p:cNvPr id="12290" name="Picture 2" descr="Date  Late 1st century BC&#10;Source  Wall painting from the Odyssey Landscapes, Musei Vaticani, Biblioteca Apostolica, Città del Vaticano, Rome.&#10;Author  Unknown" title="Laestrygonians hurling rocks at Odysseus and his crew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600200"/>
            <a:ext cx="4417613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994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Circe’s Island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411480"/>
            <a:ext cx="4800600" cy="30480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 thrones she seated them, and lounging chairs,</a:t>
            </a:r>
          </a:p>
          <a:p>
            <a:pPr marL="0" indent="0">
              <a:buNone/>
            </a:pPr>
            <a:r>
              <a:rPr lang="en-US" dirty="0"/>
              <a:t>While she prepared a meal of cheese and barley</a:t>
            </a:r>
          </a:p>
          <a:p>
            <a:pPr marL="0" indent="0">
              <a:buNone/>
            </a:pPr>
            <a:r>
              <a:rPr lang="en-US" dirty="0"/>
              <a:t>And amber honey mixed with </a:t>
            </a:r>
            <a:r>
              <a:rPr lang="en-US" dirty="0" err="1"/>
              <a:t>Pramnian</a:t>
            </a:r>
            <a:r>
              <a:rPr lang="en-US" dirty="0"/>
              <a:t> wine,</a:t>
            </a:r>
          </a:p>
          <a:p>
            <a:pPr marL="0" indent="0">
              <a:buNone/>
            </a:pPr>
            <a:r>
              <a:rPr lang="en-US" dirty="0" smtClean="0"/>
              <a:t>Adding </a:t>
            </a:r>
            <a:r>
              <a:rPr lang="en-US" dirty="0"/>
              <a:t>her own vile pinch, to make them lose</a:t>
            </a:r>
          </a:p>
          <a:p>
            <a:pPr marL="0" indent="0">
              <a:buNone/>
            </a:pPr>
            <a:r>
              <a:rPr lang="en-US" dirty="0"/>
              <a:t>Desire or thought of their own dear father land.</a:t>
            </a:r>
          </a:p>
          <a:p>
            <a:pPr marL="0" indent="0">
              <a:buNone/>
            </a:pPr>
            <a:r>
              <a:rPr lang="en-US" dirty="0"/>
              <a:t>Scarce had they drunk when she flew after them</a:t>
            </a:r>
          </a:p>
          <a:p>
            <a:pPr marL="0" indent="0">
              <a:buNone/>
            </a:pPr>
            <a:r>
              <a:rPr lang="en-US" dirty="0"/>
              <a:t>With her long stick and shut them in a pigsty –</a:t>
            </a:r>
          </a:p>
          <a:p>
            <a:pPr marL="0" indent="0">
              <a:buNone/>
            </a:pPr>
            <a:r>
              <a:rPr lang="en-US" dirty="0"/>
              <a:t>Bodies, voices, heads and bristles, all</a:t>
            </a:r>
          </a:p>
          <a:p>
            <a:pPr marL="0" indent="0">
              <a:buNone/>
            </a:pPr>
            <a:r>
              <a:rPr lang="en-US" dirty="0"/>
              <a:t>Swinish now, though minds were still unchanged.</a:t>
            </a:r>
          </a:p>
          <a:p>
            <a:pPr marL="0" indent="0">
              <a:buNone/>
            </a:pPr>
            <a:r>
              <a:rPr lang="en-US" dirty="0"/>
              <a:t>So, squealing, in they went. And Kirke tossed them</a:t>
            </a:r>
          </a:p>
          <a:p>
            <a:pPr marL="0" indent="0">
              <a:buNone/>
            </a:pPr>
            <a:r>
              <a:rPr lang="en-US" dirty="0"/>
              <a:t>Acorns, mast, and cornel berries – fodder</a:t>
            </a:r>
          </a:p>
          <a:p>
            <a:pPr marL="0" indent="0">
              <a:buNone/>
            </a:pPr>
            <a:r>
              <a:rPr lang="en-US" dirty="0"/>
              <a:t>For hogs who rut and </a:t>
            </a:r>
            <a:r>
              <a:rPr lang="en-US" dirty="0" smtClean="0"/>
              <a:t>slumber </a:t>
            </a:r>
            <a:r>
              <a:rPr lang="en-US" dirty="0"/>
              <a:t>on the earth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10.249-68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25" y="3459480"/>
            <a:ext cx="562629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428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Circe’s advice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4800600" cy="38100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“Son of Laertes and the gods of old,</a:t>
            </a:r>
          </a:p>
          <a:p>
            <a:pPr marL="0" indent="0">
              <a:buNone/>
            </a:pPr>
            <a:r>
              <a:rPr lang="en-US" dirty="0"/>
              <a:t>Odysseus, master mariner and soldier,</a:t>
            </a:r>
          </a:p>
          <a:p>
            <a:pPr marL="0" indent="0">
              <a:buNone/>
            </a:pPr>
            <a:r>
              <a:rPr lang="en-US" dirty="0"/>
              <a:t>You shall not stay here longer against your will;</a:t>
            </a:r>
          </a:p>
          <a:p>
            <a:pPr marL="0" indent="0">
              <a:buNone/>
            </a:pPr>
            <a:r>
              <a:rPr lang="en-US" dirty="0"/>
              <a:t>But home you may not go</a:t>
            </a:r>
          </a:p>
          <a:p>
            <a:pPr marL="0" indent="0">
              <a:buNone/>
            </a:pPr>
            <a:r>
              <a:rPr lang="en-US" dirty="0"/>
              <a:t>Unless you take a strange way round and come</a:t>
            </a:r>
          </a:p>
          <a:p>
            <a:pPr marL="0" indent="0">
              <a:buNone/>
            </a:pPr>
            <a:r>
              <a:rPr lang="en-US" dirty="0"/>
              <a:t>To the cold homes of Death and pale Persephone.</a:t>
            </a:r>
          </a:p>
          <a:p>
            <a:pPr marL="0" indent="0">
              <a:buNone/>
            </a:pPr>
            <a:r>
              <a:rPr lang="en-US" dirty="0"/>
              <a:t>You shall hear prophecy from the rapt shade </a:t>
            </a:r>
          </a:p>
          <a:p>
            <a:pPr marL="0" indent="0">
              <a:buNone/>
            </a:pPr>
            <a:r>
              <a:rPr lang="en-US" dirty="0"/>
              <a:t>Of </a:t>
            </a:r>
            <a:r>
              <a:rPr lang="en-US" dirty="0" err="1"/>
              <a:t>Teiresias</a:t>
            </a:r>
            <a:r>
              <a:rPr lang="en-US" dirty="0"/>
              <a:t> of Thebes, forever</a:t>
            </a:r>
          </a:p>
          <a:p>
            <a:pPr marL="0" indent="0">
              <a:buNone/>
            </a:pPr>
            <a:r>
              <a:rPr lang="en-US" dirty="0"/>
              <a:t>Charged with reason even among the dead;</a:t>
            </a:r>
          </a:p>
          <a:p>
            <a:pPr marL="0" indent="0">
              <a:buNone/>
            </a:pPr>
            <a:r>
              <a:rPr lang="en-US" dirty="0"/>
              <a:t>To him alone, of all the flitting ghosts,</a:t>
            </a:r>
          </a:p>
          <a:p>
            <a:pPr marL="0" indent="0">
              <a:buNone/>
            </a:pPr>
            <a:r>
              <a:rPr lang="en-US" dirty="0"/>
              <a:t>Persephone has given a mind </a:t>
            </a:r>
            <a:r>
              <a:rPr lang="en-US" dirty="0" err="1"/>
              <a:t>undarkened</a:t>
            </a:r>
            <a:r>
              <a:rPr lang="en-US" dirty="0"/>
              <a:t>.”</a:t>
            </a:r>
          </a:p>
          <a:p>
            <a:pPr marL="0" indent="0">
              <a:buNone/>
            </a:pPr>
            <a:r>
              <a:rPr lang="en-US" dirty="0"/>
              <a:t>10. 540-550</a:t>
            </a:r>
          </a:p>
        </p:txBody>
      </p:sp>
      <p:pic>
        <p:nvPicPr>
          <p:cNvPr id="14338" name="Picture 2" descr="Author  Giovanni Battista Trotti&#10;Description  &#10;Italian: Circe restituisce la forma umana ai compagni di Ulisse.&#10;Date  circa 1610&#10;Medium  fresco&#10;Current location  Palazzo ducale del Giardino (Parma)." title="Circe returning Odysseus' men to human for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124200"/>
            <a:ext cx="3928723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87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Death of </a:t>
            </a:r>
            <a:r>
              <a:rPr lang="en-US" dirty="0" err="1" smtClean="0"/>
              <a:t>Elpenor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7543800" cy="29718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The youngest was </a:t>
            </a:r>
            <a:r>
              <a:rPr lang="en-US" dirty="0" err="1"/>
              <a:t>Elpenor</a:t>
            </a:r>
            <a:r>
              <a:rPr lang="en-US" dirty="0"/>
              <a:t> –</a:t>
            </a:r>
          </a:p>
          <a:p>
            <a:pPr marL="0" indent="0">
              <a:buNone/>
            </a:pPr>
            <a:r>
              <a:rPr lang="en-US" dirty="0"/>
              <a:t>No mainstay in a fight nor very clever –</a:t>
            </a:r>
          </a:p>
          <a:p>
            <a:pPr marL="0" indent="0">
              <a:buNone/>
            </a:pPr>
            <a:r>
              <a:rPr lang="en-US" dirty="0"/>
              <a:t>And this one, having climbed </a:t>
            </a:r>
            <a:r>
              <a:rPr lang="en-US" dirty="0" smtClean="0"/>
              <a:t>on Kirke’s </a:t>
            </a:r>
            <a:r>
              <a:rPr lang="en-US" dirty="0"/>
              <a:t>roof</a:t>
            </a:r>
          </a:p>
          <a:p>
            <a:pPr marL="0" indent="0">
              <a:buNone/>
            </a:pPr>
            <a:r>
              <a:rPr lang="en-US" dirty="0"/>
              <a:t>To taste the cool night, fell asleep with wine.</a:t>
            </a:r>
          </a:p>
          <a:p>
            <a:pPr marL="0" indent="0">
              <a:buNone/>
            </a:pPr>
            <a:r>
              <a:rPr lang="en-US" dirty="0"/>
              <a:t>Waked by our morning voices, and the tramp </a:t>
            </a:r>
          </a:p>
          <a:p>
            <a:pPr marL="0" indent="0">
              <a:buNone/>
            </a:pPr>
            <a:r>
              <a:rPr lang="en-US" dirty="0"/>
              <a:t>Of men below, he started up, but missed</a:t>
            </a:r>
          </a:p>
          <a:p>
            <a:pPr marL="0" indent="0">
              <a:buNone/>
            </a:pPr>
            <a:r>
              <a:rPr lang="en-US" dirty="0"/>
              <a:t>His footing on the long steep backward ladder</a:t>
            </a:r>
          </a:p>
          <a:p>
            <a:pPr marL="0" indent="0">
              <a:buNone/>
            </a:pPr>
            <a:r>
              <a:rPr lang="en-US" dirty="0"/>
              <a:t>And fell that height headlong.  The blow smashed</a:t>
            </a:r>
          </a:p>
          <a:p>
            <a:pPr marL="0" indent="0">
              <a:buNone/>
            </a:pPr>
            <a:r>
              <a:rPr lang="en-US" dirty="0"/>
              <a:t>The nape cord, and his ghost fled to the dark.</a:t>
            </a:r>
          </a:p>
          <a:p>
            <a:pPr marL="0" indent="0">
              <a:buNone/>
            </a:pPr>
            <a:r>
              <a:rPr lang="en-US" dirty="0"/>
              <a:t>10. 610-618</a:t>
            </a:r>
          </a:p>
        </p:txBody>
      </p:sp>
      <p:pic>
        <p:nvPicPr>
          <p:cNvPr id="15362" name="Picture 2" descr="Jar (pelike) with Odysseus and Elpenor in the Underworld&#10;&#10;Greek&#10;about 440 B.C.&#10;the Lykaon Painter&#10;&#10;Place of Manufacture, Athens, Attica, Greece&#10;Catalogue Raisonné&#10;&#10;Caskey-Beazley, Attic Vase Paintings (MFA), no. 111; Highlights: Classical Art (MFA), p. 070-071.&#10;Museum of Fine Arts, Boston" title="Elpen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500164"/>
            <a:ext cx="3251078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 descr="http://www.pixton.com/comic/gyms0f1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839" y="3429000"/>
            <a:ext cx="2971800" cy="1998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917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 Question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What is  the name of the king of the Phaiakians?</a:t>
            </a:r>
          </a:p>
          <a:p>
            <a:pPr marL="457200" indent="-457200">
              <a:buAutoNum type="alphaLcPeriod"/>
            </a:pPr>
            <a:r>
              <a:rPr lang="en-US" dirty="0" err="1" smtClean="0"/>
              <a:t>Alkinoos</a:t>
            </a:r>
            <a:endParaRPr lang="en-US" dirty="0" smtClean="0"/>
          </a:p>
          <a:p>
            <a:pPr marL="457200" indent="-457200">
              <a:buAutoNum type="alphaLcPeriod"/>
            </a:pPr>
            <a:r>
              <a:rPr lang="en-US" dirty="0" err="1" smtClean="0"/>
              <a:t>Arete</a:t>
            </a:r>
            <a:endParaRPr lang="en-US" dirty="0" smtClean="0"/>
          </a:p>
          <a:p>
            <a:pPr marL="457200" indent="-457200">
              <a:buAutoNum type="alphaLcPeriod"/>
            </a:pPr>
            <a:r>
              <a:rPr lang="en-US" dirty="0" err="1" smtClean="0"/>
              <a:t>Nausikaa</a:t>
            </a:r>
            <a:endParaRPr lang="en-US" dirty="0" smtClean="0"/>
          </a:p>
          <a:p>
            <a:pPr marL="457200" indent="-457200">
              <a:buAutoNum type="alphaLcPeriod"/>
            </a:pPr>
            <a:r>
              <a:rPr lang="en-US" dirty="0" smtClean="0"/>
              <a:t>Polyphemus</a:t>
            </a:r>
          </a:p>
          <a:p>
            <a:pPr marL="457200" indent="-457200">
              <a:buAutoNum type="alphaL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89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 Question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3. Who refuses to speak to Odysseus in the underworld?</a:t>
            </a:r>
            <a:br>
              <a:rPr lang="en-US" dirty="0" smtClean="0"/>
            </a:br>
            <a:r>
              <a:rPr lang="en-US" dirty="0" smtClean="0"/>
              <a:t>a. Achilles</a:t>
            </a:r>
          </a:p>
          <a:p>
            <a:pPr marL="0" indent="0">
              <a:buNone/>
            </a:pPr>
            <a:r>
              <a:rPr lang="en-US" dirty="0" smtClean="0"/>
              <a:t>b. Agamemnon</a:t>
            </a:r>
          </a:p>
          <a:p>
            <a:pPr marL="0" indent="0">
              <a:buNone/>
            </a:pPr>
            <a:r>
              <a:rPr lang="en-US" dirty="0" smtClean="0"/>
              <a:t>c. Ajax</a:t>
            </a:r>
          </a:p>
          <a:p>
            <a:pPr marL="0" indent="0">
              <a:buNone/>
            </a:pPr>
            <a:r>
              <a:rPr lang="en-US" dirty="0" smtClean="0"/>
              <a:t>d. His mother</a:t>
            </a:r>
          </a:p>
        </p:txBody>
      </p:sp>
    </p:spTree>
    <p:extLst>
      <p:ext uri="{BB962C8B-B14F-4D97-AF65-F5344CB8AC3E}">
        <p14:creationId xmlns:p14="http://schemas.microsoft.com/office/powerpoint/2010/main" val="159013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 Question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4. Who is punished in the underworld by being required to roll a rock uphill forever?</a:t>
            </a:r>
          </a:p>
          <a:p>
            <a:pPr marL="457200" indent="-457200">
              <a:buAutoNum type="alphaLcPeriod"/>
            </a:pPr>
            <a:r>
              <a:rPr lang="en-US" dirty="0" smtClean="0"/>
              <a:t>Tantalus</a:t>
            </a:r>
          </a:p>
          <a:p>
            <a:pPr marL="457200" indent="-457200">
              <a:buAutoNum type="alphaLcPeriod"/>
            </a:pPr>
            <a:r>
              <a:rPr lang="en-US" dirty="0" smtClean="0"/>
              <a:t>Ixion</a:t>
            </a:r>
          </a:p>
          <a:p>
            <a:pPr marL="457200" indent="-457200">
              <a:buAutoNum type="alphaLcPeriod"/>
            </a:pPr>
            <a:r>
              <a:rPr lang="en-US" dirty="0" smtClean="0"/>
              <a:t>Arethusa</a:t>
            </a:r>
          </a:p>
          <a:p>
            <a:pPr marL="457200" indent="-457200">
              <a:buAutoNum type="alphaLcPeriod"/>
            </a:pPr>
            <a:r>
              <a:rPr lang="en-US" dirty="0" smtClean="0"/>
              <a:t>Sisyphus</a:t>
            </a:r>
          </a:p>
        </p:txBody>
      </p:sp>
    </p:spTree>
    <p:extLst>
      <p:ext uri="{BB962C8B-B14F-4D97-AF65-F5344CB8AC3E}">
        <p14:creationId xmlns:p14="http://schemas.microsoft.com/office/powerpoint/2010/main" val="116164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Descent to the Underworld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5410200" cy="28194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In </a:t>
            </a:r>
            <a:r>
              <a:rPr lang="en-US" dirty="0"/>
              <a:t>theory, so that Odysseus can consult </a:t>
            </a:r>
            <a:r>
              <a:rPr lang="en-US" dirty="0" err="1"/>
              <a:t>Teiresias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BUT: </a:t>
            </a:r>
          </a:p>
          <a:p>
            <a:r>
              <a:rPr lang="en-US" dirty="0"/>
              <a:t>Kirke gives him the same advice anyway</a:t>
            </a:r>
          </a:p>
          <a:p>
            <a:r>
              <a:rPr lang="en-US" dirty="0"/>
              <a:t>that advice goes ignored</a:t>
            </a:r>
          </a:p>
          <a:p>
            <a:pPr marL="0" indent="0">
              <a:buNone/>
            </a:pPr>
            <a:r>
              <a:rPr lang="en-US" dirty="0"/>
              <a:t>other motivations for the journey:</a:t>
            </a:r>
          </a:p>
          <a:p>
            <a:r>
              <a:rPr lang="en-US" dirty="0"/>
              <a:t>opportunity for Odyssey to tell other parts of Epic Cycle</a:t>
            </a:r>
          </a:p>
          <a:p>
            <a:r>
              <a:rPr lang="en-US" dirty="0"/>
              <a:t>opportunity to discuss other mythic narratives</a:t>
            </a:r>
          </a:p>
          <a:p>
            <a:r>
              <a:rPr lang="en-US" dirty="0"/>
              <a:t>chance to finish "unfinished business" of the Iliad</a:t>
            </a:r>
          </a:p>
        </p:txBody>
      </p:sp>
      <p:pic>
        <p:nvPicPr>
          <p:cNvPr id="16386" name="Picture 2" descr="by Henry Fuseli&#10;Amgueddfa Cymru – National Museum Wales&#10;&#10;    Date painted: c.1800&#10;    Oil on canvas, 91 x 77.8 cm&#10;    Collection: Amgueddfa Cymru – National Museum Wales&#10;" title="Teiresias Foretells the Future to Odysseu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00200"/>
            <a:ext cx="2768727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796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Underworld: </a:t>
            </a:r>
            <a:r>
              <a:rPr lang="en-US" dirty="0" err="1" smtClean="0"/>
              <a:t>Elpenor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5029200" cy="38862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“When you make sail</a:t>
            </a:r>
          </a:p>
          <a:p>
            <a:pPr marL="0" indent="0">
              <a:buNone/>
            </a:pPr>
            <a:r>
              <a:rPr lang="en-US" dirty="0"/>
              <a:t>And put these lodgings of dim Death behind,</a:t>
            </a:r>
          </a:p>
          <a:p>
            <a:pPr marL="0" indent="0">
              <a:buNone/>
            </a:pPr>
            <a:r>
              <a:rPr lang="en-US" dirty="0"/>
              <a:t>You will moor ship, I know, on </a:t>
            </a:r>
            <a:r>
              <a:rPr lang="en-US" dirty="0" err="1"/>
              <a:t>Aiaia</a:t>
            </a:r>
            <a:r>
              <a:rPr lang="en-US" dirty="0"/>
              <a:t> Island;</a:t>
            </a:r>
          </a:p>
          <a:p>
            <a:pPr marL="0" indent="0">
              <a:buNone/>
            </a:pPr>
            <a:r>
              <a:rPr lang="en-US" dirty="0"/>
              <a:t>There, O my lord, remember me, I pray,</a:t>
            </a:r>
          </a:p>
          <a:p>
            <a:pPr marL="0" indent="0">
              <a:buNone/>
            </a:pPr>
            <a:r>
              <a:rPr lang="en-US" dirty="0"/>
              <a:t>Do not abandon me unwept, unburied,</a:t>
            </a:r>
          </a:p>
          <a:p>
            <a:pPr marL="0" indent="0">
              <a:buNone/>
            </a:pPr>
            <a:r>
              <a:rPr lang="en-US" dirty="0"/>
              <a:t>To tempt the gods’ wrath, while you sail for home;</a:t>
            </a:r>
          </a:p>
          <a:p>
            <a:pPr marL="0" indent="0">
              <a:buNone/>
            </a:pPr>
            <a:r>
              <a:rPr lang="en-US" dirty="0"/>
              <a:t>But fire my corpse, and all the gear I had,</a:t>
            </a:r>
          </a:p>
          <a:p>
            <a:pPr marL="0" indent="0">
              <a:buNone/>
            </a:pPr>
            <a:r>
              <a:rPr lang="en-US" dirty="0"/>
              <a:t>And build a cairn for me above the breakers –</a:t>
            </a:r>
          </a:p>
          <a:p>
            <a:pPr marL="0" indent="0">
              <a:buNone/>
            </a:pPr>
            <a:r>
              <a:rPr lang="en-US" dirty="0"/>
              <a:t>An unknown sailor’s mark for men to come.</a:t>
            </a:r>
          </a:p>
          <a:p>
            <a:pPr marL="0" indent="0">
              <a:buNone/>
            </a:pPr>
            <a:r>
              <a:rPr lang="en-US" dirty="0"/>
              <a:t>Heap up the mound there, and implant upon it</a:t>
            </a:r>
          </a:p>
          <a:p>
            <a:pPr marL="0" indent="0">
              <a:buNone/>
            </a:pPr>
            <a:r>
              <a:rPr lang="en-US" dirty="0"/>
              <a:t>The oar I pulled in life with my companions.”</a:t>
            </a:r>
          </a:p>
          <a:p>
            <a:pPr marL="0" indent="0">
              <a:buNone/>
            </a:pPr>
            <a:r>
              <a:rPr lang="en-US" dirty="0"/>
              <a:t>11. 77-88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676400"/>
            <a:ext cx="3249613" cy="282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140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Underworld: </a:t>
            </a:r>
            <a:r>
              <a:rPr lang="en-US" dirty="0" err="1" smtClean="0"/>
              <a:t>Teiresias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5029200" cy="46482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Avoid those </a:t>
            </a:r>
            <a:r>
              <a:rPr lang="en-US" dirty="0" err="1"/>
              <a:t>kine</a:t>
            </a:r>
            <a:r>
              <a:rPr lang="en-US" dirty="0"/>
              <a:t>! ….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after you have dealt out death – in open</a:t>
            </a:r>
          </a:p>
          <a:p>
            <a:pPr marL="0" indent="0">
              <a:buNone/>
            </a:pPr>
            <a:r>
              <a:rPr lang="en-US" dirty="0"/>
              <a:t>Combat or by stealth – to all the suitors,</a:t>
            </a:r>
          </a:p>
          <a:p>
            <a:pPr marL="0" indent="0">
              <a:buNone/>
            </a:pPr>
            <a:r>
              <a:rPr lang="en-US" dirty="0"/>
              <a:t>Go overland on foot, and take an oar,</a:t>
            </a:r>
          </a:p>
          <a:p>
            <a:pPr marL="0" indent="0">
              <a:buNone/>
            </a:pPr>
            <a:r>
              <a:rPr lang="en-US" dirty="0"/>
              <a:t>Until one day you come where men have lived</a:t>
            </a:r>
          </a:p>
          <a:p>
            <a:pPr marL="0" indent="0">
              <a:buNone/>
            </a:pPr>
            <a:r>
              <a:rPr lang="en-US" dirty="0"/>
              <a:t>With meat unsalted, never known the sea,</a:t>
            </a:r>
          </a:p>
          <a:p>
            <a:pPr marL="0" indent="0">
              <a:buNone/>
            </a:pPr>
            <a:r>
              <a:rPr lang="en-US" dirty="0"/>
              <a:t>Nor seen seagoing ships, with crimson bows</a:t>
            </a:r>
          </a:p>
          <a:p>
            <a:pPr marL="0" indent="0">
              <a:buNone/>
            </a:pPr>
            <a:r>
              <a:rPr lang="en-US" dirty="0"/>
              <a:t>And oars that fledge light hulls for dipping flight.</a:t>
            </a:r>
          </a:p>
          <a:p>
            <a:pPr marL="0" indent="0">
              <a:buNone/>
            </a:pPr>
            <a:r>
              <a:rPr lang="en-US" dirty="0"/>
              <a:t>The spot will soon be plain to you, and I </a:t>
            </a:r>
          </a:p>
          <a:p>
            <a:pPr marL="0" indent="0">
              <a:buNone/>
            </a:pPr>
            <a:r>
              <a:rPr lang="en-US" dirty="0"/>
              <a:t>Can tell you how: some passerby will say,</a:t>
            </a:r>
          </a:p>
          <a:p>
            <a:pPr marL="0" indent="0">
              <a:buNone/>
            </a:pPr>
            <a:r>
              <a:rPr lang="en-US" dirty="0"/>
              <a:t>“What winnowing fan is that upon you shoulder?”</a:t>
            </a:r>
          </a:p>
          <a:p>
            <a:pPr marL="0" indent="0">
              <a:buNone/>
            </a:pPr>
            <a:r>
              <a:rPr lang="en-US" dirty="0"/>
              <a:t>Halt, and implant your smooth oar in the turf</a:t>
            </a:r>
          </a:p>
          <a:p>
            <a:pPr marL="0" indent="0">
              <a:buNone/>
            </a:pPr>
            <a:r>
              <a:rPr lang="en-US" dirty="0"/>
              <a:t>And make fair sacrifice to Lord Poseidon:</a:t>
            </a:r>
          </a:p>
          <a:p>
            <a:pPr marL="0" indent="0">
              <a:buNone/>
            </a:pPr>
            <a:r>
              <a:rPr lang="en-US" dirty="0"/>
              <a:t>A ram, a bull, a great buck boar; turn back,</a:t>
            </a:r>
          </a:p>
          <a:p>
            <a:pPr marL="0" indent="0">
              <a:buNone/>
            </a:pPr>
            <a:r>
              <a:rPr lang="en-US" dirty="0"/>
              <a:t>And carry out pure </a:t>
            </a:r>
            <a:r>
              <a:rPr lang="en-US" dirty="0" err="1"/>
              <a:t>hekatombs</a:t>
            </a:r>
            <a:r>
              <a:rPr lang="en-US" dirty="0"/>
              <a:t> at home </a:t>
            </a:r>
          </a:p>
          <a:p>
            <a:pPr marL="0" indent="0">
              <a:buNone/>
            </a:pPr>
            <a:r>
              <a:rPr lang="en-US" dirty="0"/>
              <a:t>To all wide heaven’s lords, the undying gods,</a:t>
            </a:r>
          </a:p>
          <a:p>
            <a:pPr marL="0" indent="0">
              <a:buNone/>
            </a:pPr>
            <a:r>
              <a:rPr lang="en-US" dirty="0"/>
              <a:t>To each in order. Then a seaborne death</a:t>
            </a:r>
          </a:p>
          <a:p>
            <a:pPr marL="0" indent="0">
              <a:buNone/>
            </a:pPr>
            <a:r>
              <a:rPr lang="en-US" dirty="0"/>
              <a:t>Soft as the hand of mist will come upon you</a:t>
            </a:r>
          </a:p>
          <a:p>
            <a:pPr marL="0" indent="0">
              <a:buNone/>
            </a:pPr>
            <a:r>
              <a:rPr lang="en-US" dirty="0"/>
              <a:t>When you are wearied out with rich old age,</a:t>
            </a:r>
          </a:p>
          <a:p>
            <a:pPr marL="0" indent="0">
              <a:buNone/>
            </a:pPr>
            <a:r>
              <a:rPr lang="en-US" dirty="0"/>
              <a:t>Your country folk in blessed peace around you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11.133-52</a:t>
            </a:r>
            <a:endParaRPr lang="en-US" dirty="0"/>
          </a:p>
        </p:txBody>
      </p:sp>
      <p:pic>
        <p:nvPicPr>
          <p:cNvPr id="18434" name="Picture 2" title="photo of farm workers with winnowing-shove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989" y="1806205"/>
            <a:ext cx="3947236" cy="2613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890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Greek folktale: early 20</a:t>
            </a:r>
            <a:r>
              <a:rPr lang="en-US" baseline="30000" dirty="0" smtClean="0"/>
              <a:t>th</a:t>
            </a:r>
            <a:r>
              <a:rPr lang="en-US" dirty="0" smtClean="0"/>
              <a:t> century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5181600" cy="38862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The Prophet Elias was a fisherman who, because of terrible weather and terrific storms, became afraid of the sea. So he put an oar on his shoulder and took to the hills. When he met a man, he asked him what it was he was carrying; the man answered that it was an oar, and Elias went on. The same happened when he met a second man. But at the top of a mountain, he asked a third man, who replied, 'why, that's a stick'. Saint Elias resolved to stay there. He planted his oar in the ground, and that is why his chapels are all built on hilltops.</a:t>
            </a:r>
          </a:p>
        </p:txBody>
      </p:sp>
      <p:pic>
        <p:nvPicPr>
          <p:cNvPr id="19458" name="Picture 2" descr="Novgorod, Russia. 14th century." title="icon of the prophet Elija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143000"/>
            <a:ext cx="2400300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866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Underworld: </a:t>
            </a:r>
            <a:r>
              <a:rPr lang="en-US" dirty="0" err="1" smtClean="0"/>
              <a:t>Antikleia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5486400" cy="426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“Any dead man</a:t>
            </a:r>
          </a:p>
          <a:p>
            <a:pPr marL="0" indent="0">
              <a:buNone/>
            </a:pPr>
            <a:r>
              <a:rPr lang="en-US" sz="2000" dirty="0"/>
              <a:t>Whom you allow to enter where the blood is</a:t>
            </a:r>
          </a:p>
          <a:p>
            <a:pPr marL="0" indent="0">
              <a:buNone/>
            </a:pPr>
            <a:r>
              <a:rPr lang="en-US" sz="2000" dirty="0"/>
              <a:t>Will speak to you, and speak the truth; but those</a:t>
            </a:r>
          </a:p>
          <a:p>
            <a:pPr marL="0" indent="0">
              <a:buNone/>
            </a:pPr>
            <a:r>
              <a:rPr lang="en-US" sz="2000" dirty="0"/>
              <a:t>Deprived will grow remote again and fade.”</a:t>
            </a:r>
          </a:p>
          <a:p>
            <a:pPr marL="0" indent="0">
              <a:buNone/>
            </a:pPr>
            <a:r>
              <a:rPr lang="en-US" sz="2000" dirty="0"/>
              <a:t>….        “I bit my lip, </a:t>
            </a:r>
          </a:p>
          <a:p>
            <a:pPr marL="0" indent="0">
              <a:buNone/>
            </a:pPr>
            <a:r>
              <a:rPr lang="en-US" sz="2000" dirty="0"/>
              <a:t>Rising perplexed, with longing to embrace her,</a:t>
            </a:r>
          </a:p>
          <a:p>
            <a:pPr marL="0" indent="0">
              <a:buNone/>
            </a:pPr>
            <a:r>
              <a:rPr lang="en-US" sz="2000" dirty="0"/>
              <a:t>And tried three times, putting my arms around her,</a:t>
            </a:r>
          </a:p>
          <a:p>
            <a:pPr marL="0" indent="0">
              <a:buNone/>
            </a:pPr>
            <a:r>
              <a:rPr lang="en-US" sz="2000" dirty="0"/>
              <a:t>But she went sifting through my hands, impalpable</a:t>
            </a:r>
          </a:p>
          <a:p>
            <a:pPr marL="0" indent="0">
              <a:buNone/>
            </a:pPr>
            <a:r>
              <a:rPr lang="en-US" sz="2000" dirty="0"/>
              <a:t>As shadows are, and wavering like a dream.”</a:t>
            </a:r>
          </a:p>
          <a:p>
            <a:pPr marL="0" indent="0">
              <a:buNone/>
            </a:pPr>
            <a:r>
              <a:rPr lang="en-US" sz="2000" dirty="0"/>
              <a:t>11. 163-66; 228-232</a:t>
            </a:r>
          </a:p>
        </p:txBody>
      </p:sp>
      <p:pic>
        <p:nvPicPr>
          <p:cNvPr id="20482" name="Picture 2" title="Odysseus and his moth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905000"/>
            <a:ext cx="17526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544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Underworld: Catalogue of Mothers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5105400" cy="38862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convention in Greek literature of "doing" genealogy of heroes through the female line</a:t>
            </a:r>
          </a:p>
          <a:p>
            <a:pPr marL="0" indent="0">
              <a:buNone/>
            </a:pPr>
            <a:r>
              <a:rPr lang="en-US" dirty="0"/>
              <a:t>connects local families of heroes to larger networks</a:t>
            </a:r>
          </a:p>
          <a:p>
            <a:pPr marL="0" indent="0">
              <a:buNone/>
            </a:pPr>
            <a:r>
              <a:rPr lang="en-US" dirty="0"/>
              <a:t>Hesiod's </a:t>
            </a:r>
            <a:r>
              <a:rPr lang="en-US" i="1" dirty="0"/>
              <a:t>Catalogue of Women</a:t>
            </a:r>
          </a:p>
          <a:p>
            <a:pPr marL="0" indent="0">
              <a:buNone/>
            </a:pPr>
            <a:r>
              <a:rPr lang="en-US" dirty="0"/>
              <a:t>allows the </a:t>
            </a:r>
            <a:r>
              <a:rPr lang="en-US" i="1" dirty="0"/>
              <a:t>Odyssey</a:t>
            </a:r>
            <a:r>
              <a:rPr lang="en-US" dirty="0"/>
              <a:t> to connect itself to other mythical traditions  </a:t>
            </a:r>
          </a:p>
          <a:p>
            <a:r>
              <a:rPr lang="en-US" dirty="0"/>
              <a:t>Theban Cycle (including Oedipus)</a:t>
            </a:r>
          </a:p>
          <a:p>
            <a:r>
              <a:rPr lang="en-US" dirty="0" err="1"/>
              <a:t>Calydonian</a:t>
            </a:r>
            <a:r>
              <a:rPr lang="en-US" dirty="0"/>
              <a:t> Boar Hunt</a:t>
            </a:r>
          </a:p>
          <a:p>
            <a:r>
              <a:rPr lang="en-US" dirty="0"/>
              <a:t>Argonauts</a:t>
            </a:r>
          </a:p>
          <a:p>
            <a:r>
              <a:rPr lang="en-US" dirty="0"/>
              <a:t>Nestor's cattle-raiding past</a:t>
            </a:r>
          </a:p>
        </p:txBody>
      </p:sp>
      <p:pic>
        <p:nvPicPr>
          <p:cNvPr id="21506" name="Picture 2" descr=" The Oxyrhynchus Papyri vol.XVII no. 2075  2nd c. AD" title="manuscript fragment of the Hesiodic Genealogy of Wom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905000"/>
            <a:ext cx="3075344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092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7543800" cy="1600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Odysseus pauses his 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5791200" cy="26670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… but how name all the women I beheld there,</a:t>
            </a:r>
          </a:p>
          <a:p>
            <a:pPr marL="0" indent="0">
              <a:buNone/>
            </a:pPr>
            <a:r>
              <a:rPr lang="en-US" dirty="0"/>
              <a:t>Daughters and wives of kings? The starry night</a:t>
            </a:r>
          </a:p>
          <a:p>
            <a:pPr marL="0" indent="0">
              <a:buNone/>
            </a:pPr>
            <a:r>
              <a:rPr lang="en-US" dirty="0"/>
              <a:t>Wanes long before I close. Here, or aboard ship,</a:t>
            </a:r>
          </a:p>
          <a:p>
            <a:pPr marL="0" indent="0">
              <a:buNone/>
            </a:pPr>
            <a:r>
              <a:rPr lang="en-US" dirty="0"/>
              <a:t>Amid the crew, the hour for sleep has come…</a:t>
            </a:r>
          </a:p>
          <a:p>
            <a:pPr marL="0" indent="0">
              <a:buNone/>
            </a:pPr>
            <a:r>
              <a:rPr lang="en-US" dirty="0"/>
              <a:t>11. 381-384</a:t>
            </a:r>
          </a:p>
        </p:txBody>
      </p:sp>
      <p:pic>
        <p:nvPicPr>
          <p:cNvPr id="22530" name="Picture 2" descr="red-figure vase, the Berlin Painter. Metropolitan Museum of Art, New York.&#10;" title="vase painting of a rhapso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514600"/>
            <a:ext cx="2143125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389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Underworld: Agamemnon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5715000" cy="23622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Let it be a warning </a:t>
            </a:r>
          </a:p>
          <a:p>
            <a:pPr marL="0" indent="0">
              <a:buNone/>
            </a:pPr>
            <a:r>
              <a:rPr lang="en-US" dirty="0"/>
              <a:t>Even to you. Indulge a woman never,</a:t>
            </a:r>
          </a:p>
          <a:p>
            <a:pPr marL="0" indent="0">
              <a:buNone/>
            </a:pPr>
            <a:r>
              <a:rPr lang="en-US" dirty="0"/>
              <a:t>And never tell her all you know. Some things</a:t>
            </a:r>
          </a:p>
          <a:p>
            <a:pPr marL="0" indent="0">
              <a:buNone/>
            </a:pPr>
            <a:r>
              <a:rPr lang="en-US" dirty="0"/>
              <a:t>A man may tell, some he should cover up.</a:t>
            </a:r>
          </a:p>
          <a:p>
            <a:pPr marL="0" indent="0">
              <a:buNone/>
            </a:pPr>
            <a:r>
              <a:rPr lang="en-US" dirty="0"/>
              <a:t>Not that I see a risk for you, Odysseus,</a:t>
            </a:r>
          </a:p>
          <a:p>
            <a:pPr marL="0" indent="0">
              <a:buNone/>
            </a:pPr>
            <a:r>
              <a:rPr lang="en-US" dirty="0"/>
              <a:t>Of death at your wife’s hands. She is too wise,</a:t>
            </a:r>
          </a:p>
          <a:p>
            <a:pPr marL="0" indent="0">
              <a:buNone/>
            </a:pPr>
            <a:r>
              <a:rPr lang="en-US" dirty="0"/>
              <a:t>Too clear-eyed, sees alternatives too well…</a:t>
            </a:r>
          </a:p>
          <a:p>
            <a:pPr marL="0" indent="0">
              <a:buNone/>
            </a:pPr>
            <a:r>
              <a:rPr lang="en-US" dirty="0"/>
              <a:t>11. 513-520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209800"/>
            <a:ext cx="2512771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447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Jean Broc, 19th century" title="Ulysses among the Phaeacians"/>
          <p:cNvSpPr>
            <a:spLocks noGrp="1"/>
          </p:cNvSpPr>
          <p:nvPr>
            <p:ph type="title"/>
          </p:nvPr>
        </p:nvSpPr>
        <p:spPr>
          <a:xfrm>
            <a:off x="762000" y="5181600"/>
            <a:ext cx="67818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isle of the Phaiakians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685800"/>
            <a:ext cx="4430198" cy="29718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For we, too, have our skills, given by Zeus,</a:t>
            </a:r>
          </a:p>
          <a:p>
            <a:pPr marL="0" indent="0">
              <a:buNone/>
            </a:pPr>
            <a:r>
              <a:rPr lang="en-US" dirty="0"/>
              <a:t>And practiced from our father’s time to this –</a:t>
            </a:r>
          </a:p>
          <a:p>
            <a:pPr marL="0" indent="0">
              <a:buNone/>
            </a:pPr>
            <a:r>
              <a:rPr lang="en-US" dirty="0"/>
              <a:t>Not in the boxing ring nor the palestra</a:t>
            </a:r>
          </a:p>
          <a:p>
            <a:pPr marL="0" indent="0">
              <a:buNone/>
            </a:pPr>
            <a:r>
              <a:rPr lang="en-US" dirty="0"/>
              <a:t>Conspicuous, but in racing, land or sea;</a:t>
            </a:r>
          </a:p>
          <a:p>
            <a:pPr marL="0" indent="0">
              <a:buNone/>
            </a:pPr>
            <a:r>
              <a:rPr lang="en-US" dirty="0"/>
              <a:t>And all our days we set great store by feasting,</a:t>
            </a:r>
          </a:p>
          <a:p>
            <a:pPr marL="0" indent="0">
              <a:buNone/>
            </a:pPr>
            <a:r>
              <a:rPr lang="en-US" dirty="0"/>
              <a:t>Harpers, and the grace of dancing choirs, </a:t>
            </a:r>
          </a:p>
          <a:p>
            <a:pPr marL="0" indent="0">
              <a:buNone/>
            </a:pPr>
            <a:r>
              <a:rPr lang="en-US" dirty="0"/>
              <a:t>Changes of dress, warm baths, and downy beds.</a:t>
            </a:r>
          </a:p>
          <a:p>
            <a:pPr marL="0" indent="0">
              <a:buNone/>
            </a:pPr>
            <a:r>
              <a:rPr lang="en-US" dirty="0"/>
              <a:t>8.257-263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598" y="2133600"/>
            <a:ext cx="3675025" cy="2993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108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105400"/>
            <a:ext cx="67818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Underworld: Achilles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5715000" cy="2362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Better, I say, to break sod as a farm hand</a:t>
            </a:r>
          </a:p>
          <a:p>
            <a:pPr marL="0" indent="0">
              <a:buNone/>
            </a:pPr>
            <a:r>
              <a:rPr lang="en-US" dirty="0"/>
              <a:t>For some poor country man, on iron rations,</a:t>
            </a:r>
          </a:p>
          <a:p>
            <a:pPr marL="0" indent="0">
              <a:buNone/>
            </a:pPr>
            <a:r>
              <a:rPr lang="en-US" dirty="0"/>
              <a:t>Than lord it over all the exhausted dead.</a:t>
            </a:r>
          </a:p>
          <a:p>
            <a:pPr marL="0" indent="0">
              <a:buNone/>
            </a:pPr>
            <a:r>
              <a:rPr lang="en-US" dirty="0"/>
              <a:t>11. 579-581</a:t>
            </a:r>
          </a:p>
        </p:txBody>
      </p:sp>
      <p:pic>
        <p:nvPicPr>
          <p:cNvPr id="24578" name="Picture 2" descr="children's book illustration by Alice and Martin Provensen" title="Odysseus in the land of the de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99444"/>
            <a:ext cx="4114800" cy="2739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931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Underworld:  Ajax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5791200" cy="2819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“My lord, come nearer, listen to our story!</a:t>
            </a:r>
          </a:p>
          <a:p>
            <a:pPr marL="0" indent="0">
              <a:buNone/>
            </a:pPr>
            <a:r>
              <a:rPr lang="en-US" dirty="0"/>
              <a:t>Conquer your indignation and your pride</a:t>
            </a:r>
            <a:r>
              <a:rPr lang="en-US" dirty="0" smtClean="0"/>
              <a:t>.”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But he gave no reply, and turned away,</a:t>
            </a:r>
          </a:p>
          <a:p>
            <a:pPr marL="0" indent="0">
              <a:buNone/>
            </a:pPr>
            <a:r>
              <a:rPr lang="en-US" dirty="0"/>
              <a:t>Following other ghosts towards </a:t>
            </a:r>
            <a:r>
              <a:rPr lang="en-US" dirty="0" err="1"/>
              <a:t>Erebos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11.669-672</a:t>
            </a:r>
          </a:p>
        </p:txBody>
      </p:sp>
      <p:pic>
        <p:nvPicPr>
          <p:cNvPr id="25602" name="Picture 2" descr="Asmus Jakob Carstens, Sorrowful Ajax with Termessa and Eurysakes, um 1791. Water color over graphite, 22.7 x 33.6 cm, Weimar, Kunstsammlungen." title="Ajax with his wife and s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743200"/>
            <a:ext cx="3810001" cy="255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691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257800"/>
            <a:ext cx="7543800" cy="9144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Underworld: </a:t>
            </a:r>
            <a:r>
              <a:rPr lang="en-US" sz="4000" dirty="0" err="1" smtClean="0"/>
              <a:t>Tantalos</a:t>
            </a:r>
            <a:r>
              <a:rPr lang="en-US" sz="4000" dirty="0" smtClean="0"/>
              <a:t> and Sisyphus</a:t>
            </a:r>
            <a:endParaRPr lang="en-US" sz="4000" dirty="0"/>
          </a:p>
        </p:txBody>
      </p:sp>
      <p:pic>
        <p:nvPicPr>
          <p:cNvPr id="26626" name="Picture 2" descr="Attica black-figure amphora (vase), c. 530 BC, Staatliche Antikensammlungen museum (Inv. 1494)" title="Persephone supervising Sisyphus in the Underworld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533400"/>
            <a:ext cx="3052763" cy="448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 descr="&#10;&#10;Tantalus in the underworld. Detail from Apulian red-figured volute-krater&#10; attributed to “The Underworld Painter”, &#10;ca. 330 – 310 BC, late classical – early Hellenistic period; &#10;from Canosa, Munich, Antikensammlungen. " title="Tantal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044" y="533400"/>
            <a:ext cx="3633592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354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Odysseus’ Adventures (II)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3810000" cy="38100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Odysseus resumes the story of his </a:t>
            </a:r>
          </a:p>
          <a:p>
            <a:pPr marL="0" indent="0">
              <a:buNone/>
            </a:pPr>
            <a:r>
              <a:rPr lang="en-US" dirty="0"/>
              <a:t>adventures, describing the events</a:t>
            </a:r>
          </a:p>
          <a:p>
            <a:pPr marL="0" indent="0">
              <a:buNone/>
            </a:pPr>
            <a:r>
              <a:rPr lang="en-US" dirty="0"/>
              <a:t>from his return from the underworld</a:t>
            </a:r>
          </a:p>
          <a:p>
            <a:pPr marL="0" indent="0">
              <a:buNone/>
            </a:pPr>
            <a:r>
              <a:rPr lang="en-US" dirty="0"/>
              <a:t>to his arrival on the island of </a:t>
            </a:r>
            <a:r>
              <a:rPr lang="en-US" dirty="0" err="1"/>
              <a:t>Kalypso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He then concludes his story, saying </a:t>
            </a:r>
          </a:p>
          <a:p>
            <a:pPr marL="0" indent="0">
              <a:buNone/>
            </a:pPr>
            <a:r>
              <a:rPr lang="en-US" dirty="0"/>
              <a:t>"why repeat himself" (though he hasn't actually told us anything about his time with </a:t>
            </a:r>
            <a:r>
              <a:rPr lang="en-US" dirty="0" err="1"/>
              <a:t>Kalypso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Phaiakians prepare to send him home.</a:t>
            </a:r>
          </a:p>
        </p:txBody>
      </p:sp>
      <p:pic>
        <p:nvPicPr>
          <p:cNvPr id="27650" name="Picture 2" descr="John Henry Flaxman, illustrator&#10;" title="Odysseus with the Phaeacia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752600"/>
            <a:ext cx="3429000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738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Sirens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3352800" cy="38862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Sea rovers here take joy</a:t>
            </a:r>
          </a:p>
          <a:p>
            <a:pPr marL="0" indent="0">
              <a:buNone/>
            </a:pPr>
            <a:r>
              <a:rPr lang="en-US" dirty="0"/>
              <a:t>   voyaging onward,</a:t>
            </a:r>
          </a:p>
          <a:p>
            <a:pPr marL="0" indent="0">
              <a:buNone/>
            </a:pPr>
            <a:r>
              <a:rPr lang="en-US" dirty="0"/>
              <a:t>As from our song of Troy</a:t>
            </a:r>
          </a:p>
          <a:p>
            <a:pPr marL="0" indent="0">
              <a:buNone/>
            </a:pPr>
            <a:r>
              <a:rPr lang="en-US" dirty="0"/>
              <a:t>Greybeard and rower-boy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dirty="0" err="1"/>
              <a:t>goeth</a:t>
            </a:r>
            <a:r>
              <a:rPr lang="en-US" dirty="0"/>
              <a:t> more learned.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All feats on that great field</a:t>
            </a:r>
          </a:p>
          <a:p>
            <a:pPr marL="0" indent="0">
              <a:buNone/>
            </a:pPr>
            <a:r>
              <a:rPr lang="en-US" dirty="0"/>
              <a:t>   in the long warfare,</a:t>
            </a:r>
          </a:p>
          <a:p>
            <a:pPr marL="0" indent="0">
              <a:buNone/>
            </a:pPr>
            <a:r>
              <a:rPr lang="en-US" dirty="0"/>
              <a:t>Dark days the bright gods willed,</a:t>
            </a:r>
          </a:p>
          <a:p>
            <a:pPr marL="0" indent="0">
              <a:buNone/>
            </a:pPr>
            <a:r>
              <a:rPr lang="en-US" dirty="0"/>
              <a:t>   wounds you bore there,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Argos’ old soldiery</a:t>
            </a:r>
          </a:p>
          <a:p>
            <a:pPr marL="0" indent="0">
              <a:buNone/>
            </a:pPr>
            <a:r>
              <a:rPr lang="en-US" dirty="0"/>
              <a:t>   On Troy beach teeming,</a:t>
            </a:r>
          </a:p>
          <a:p>
            <a:pPr marL="0" indent="0">
              <a:buNone/>
            </a:pPr>
            <a:r>
              <a:rPr lang="en-US" dirty="0"/>
              <a:t>Charmed out of time we see.</a:t>
            </a:r>
          </a:p>
          <a:p>
            <a:pPr marL="0" indent="0">
              <a:buNone/>
            </a:pPr>
            <a:r>
              <a:rPr lang="en-US" dirty="0"/>
              <a:t>No life on earth can be</a:t>
            </a:r>
          </a:p>
          <a:p>
            <a:pPr marL="0" indent="0">
              <a:buNone/>
            </a:pPr>
            <a:r>
              <a:rPr lang="en-US" dirty="0"/>
              <a:t>   Hid from our dreaming.</a:t>
            </a:r>
          </a:p>
          <a:p>
            <a:pPr marL="0" indent="0">
              <a:buNone/>
            </a:pPr>
            <a:r>
              <a:rPr lang="en-US" dirty="0"/>
              <a:t>12.233-245</a:t>
            </a:r>
          </a:p>
        </p:txBody>
      </p:sp>
      <p:pic>
        <p:nvPicPr>
          <p:cNvPr id="28674" name="Picture 2" descr="Artist  &#10;Herbert James Draper (1863–1920) Link back to Creator infobox template wikidata:Q918605&#10;Title  Ulysses and the Sirens&#10;Date  circa 1909&#10;Medium  oil on canvas&#10;Dimensions  177 × 213.5 cm (69.7 × 84.1 in)&#10;Current location  &#10;Ferens Art Galler" title="Ulysses and the Sire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352800"/>
            <a:ext cx="3531870" cy="2383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 descr="Museum Collection: British Museum, London, United Kingdom&#10;Catalogue Number: London E440&#10;Beazley Archive Number: 202628&#10;Ware: Attic Red Figure&#10;Shape: Stamnos&#10;Painter: Name vase of the Siren Painter&#10;Date: ca 500 - 480 BC&#10;Period: Late Archaic" title="Odysseus and the Sire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738039"/>
            <a:ext cx="3531870" cy="2462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910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Scylla and Charybdis</a:t>
            </a:r>
            <a:endParaRPr lang="en-US" dirty="0"/>
          </a:p>
        </p:txBody>
      </p:sp>
      <p:pic>
        <p:nvPicPr>
          <p:cNvPr id="29698" name="Picture 2" descr="Scylla. Detail from a red-figure bell-crater in the Louvre, 450–425 BC" title="Scylla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76400"/>
            <a:ext cx="330653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 descr=" Contorniate medallion. Rome, late fourth century AD. Coins Medals and Antiques, BnF (Bibliothèque nationale de France)" title="Odysseus between Scylla and Charybd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143000"/>
            <a:ext cx="3486150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753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Oxen of the Sun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7543800" cy="16002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No more seafaring</a:t>
            </a:r>
          </a:p>
          <a:p>
            <a:pPr marL="0" indent="0">
              <a:buNone/>
            </a:pPr>
            <a:r>
              <a:rPr lang="en-US" dirty="0"/>
              <a:t>Homeward for these, no sweet day of return;</a:t>
            </a:r>
          </a:p>
          <a:p>
            <a:pPr marL="0" indent="0">
              <a:buNone/>
            </a:pPr>
            <a:r>
              <a:rPr lang="en-US" dirty="0"/>
              <a:t>The god had turned his face from them.</a:t>
            </a:r>
          </a:p>
          <a:p>
            <a:pPr marL="0" indent="0">
              <a:buNone/>
            </a:pPr>
            <a:r>
              <a:rPr lang="en-US" dirty="0"/>
              <a:t>12. 532-534</a:t>
            </a:r>
          </a:p>
        </p:txBody>
      </p:sp>
      <p:pic>
        <p:nvPicPr>
          <p:cNvPr id="30722" name="Picture 2" descr="Keep Calm and Don't Eat Helios' Cattle" title="joke sig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030" y="1590472"/>
            <a:ext cx="3227614" cy="376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4" descr="Caeretan Hydria, Louvre." title="Oxen of the Su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45" y="2286000"/>
            <a:ext cx="3431627" cy="27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114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 Question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5. How many of Odysseus’ crew make it home with him?</a:t>
            </a:r>
          </a:p>
          <a:p>
            <a:pPr marL="457200" indent="-457200">
              <a:buFont typeface="+mj-lt"/>
              <a:buAutoNum type="alphaLcPeriod"/>
            </a:pPr>
            <a:r>
              <a:rPr lang="en-US" dirty="0" smtClean="0"/>
              <a:t>Ten</a:t>
            </a:r>
          </a:p>
          <a:p>
            <a:pPr marL="457200" indent="-457200">
              <a:buFont typeface="+mj-lt"/>
              <a:buAutoNum type="alphaLcPeriod"/>
            </a:pPr>
            <a:r>
              <a:rPr lang="en-US" dirty="0" smtClean="0"/>
              <a:t>Five</a:t>
            </a:r>
          </a:p>
          <a:p>
            <a:pPr marL="457200" indent="-457200">
              <a:buFont typeface="+mj-lt"/>
              <a:buAutoNum type="alphaLcPeriod"/>
            </a:pPr>
            <a:r>
              <a:rPr lang="en-US" dirty="0" smtClean="0"/>
              <a:t>Three</a:t>
            </a:r>
          </a:p>
          <a:p>
            <a:pPr marL="457200" indent="-457200">
              <a:buFont typeface="+mj-lt"/>
              <a:buAutoNum type="alphaLcPeriod"/>
            </a:pPr>
            <a:r>
              <a:rPr lang="en-US" dirty="0" smtClean="0"/>
              <a:t>None </a:t>
            </a:r>
          </a:p>
          <a:p>
            <a:pPr marL="457200" indent="-457200">
              <a:buFont typeface="+mj-lt"/>
              <a:buAutoNum type="alphaL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6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7543800" cy="1600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songs of </a:t>
            </a:r>
            <a:r>
              <a:rPr lang="en-US" dirty="0" err="1" smtClean="0"/>
              <a:t>Demodokos</a:t>
            </a:r>
            <a:r>
              <a:rPr lang="en-US" dirty="0" smtClean="0"/>
              <a:t> (I)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5105400" cy="38862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… the clash between Odysseus and </a:t>
            </a:r>
            <a:r>
              <a:rPr lang="en-US" dirty="0" err="1"/>
              <a:t>Akhilleus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How one time they contended at the </a:t>
            </a:r>
            <a:r>
              <a:rPr lang="en-US" dirty="0" err="1"/>
              <a:t>godfeast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Raging, and the marshal, Agamemnon,</a:t>
            </a:r>
          </a:p>
          <a:p>
            <a:pPr marL="0" indent="0">
              <a:buNone/>
            </a:pPr>
            <a:r>
              <a:rPr lang="en-US" dirty="0"/>
              <a:t>Felt inward joy over his captains’ quarrel;</a:t>
            </a:r>
          </a:p>
          <a:p>
            <a:pPr marL="0" indent="0">
              <a:buNone/>
            </a:pPr>
            <a:r>
              <a:rPr lang="en-US" dirty="0"/>
              <a:t>For such had been foretold him by Apollo</a:t>
            </a:r>
          </a:p>
          <a:p>
            <a:pPr marL="0" indent="0">
              <a:buNone/>
            </a:pPr>
            <a:r>
              <a:rPr lang="en-US" dirty="0"/>
              <a:t>At </a:t>
            </a:r>
            <a:r>
              <a:rPr lang="en-US" dirty="0" err="1"/>
              <a:t>Pytho</a:t>
            </a:r>
            <a:r>
              <a:rPr lang="en-US" dirty="0"/>
              <a:t> – hallowed height – when the </a:t>
            </a:r>
            <a:r>
              <a:rPr lang="en-US" dirty="0" err="1"/>
              <a:t>Akhaian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Crossed that portal of rock to ask a sign…</a:t>
            </a:r>
          </a:p>
          <a:p>
            <a:pPr marL="0" indent="0">
              <a:buNone/>
            </a:pPr>
            <a:r>
              <a:rPr lang="en-US" dirty="0"/>
              <a:t>So ran the tale the minstrel sang. Odysseus</a:t>
            </a:r>
          </a:p>
          <a:p>
            <a:pPr marL="0" indent="0">
              <a:buNone/>
            </a:pPr>
            <a:r>
              <a:rPr lang="en-US" dirty="0"/>
              <a:t>With massive hand drew his rich mantle down</a:t>
            </a:r>
          </a:p>
          <a:p>
            <a:pPr marL="0" indent="0">
              <a:buNone/>
            </a:pPr>
            <a:r>
              <a:rPr lang="en-US" dirty="0"/>
              <a:t>Over his brow, cloaking his face with it,</a:t>
            </a:r>
          </a:p>
          <a:p>
            <a:pPr marL="0" indent="0">
              <a:buNone/>
            </a:pPr>
            <a:r>
              <a:rPr lang="en-US" dirty="0"/>
              <a:t>To make the Phaiakians miss the secret tears</a:t>
            </a:r>
          </a:p>
          <a:p>
            <a:pPr marL="0" indent="0">
              <a:buNone/>
            </a:pPr>
            <a:r>
              <a:rPr lang="en-US" dirty="0"/>
              <a:t>That started to his eyes…</a:t>
            </a:r>
          </a:p>
          <a:p>
            <a:pPr marL="0" indent="0">
              <a:buNone/>
            </a:pPr>
            <a:r>
              <a:rPr lang="en-US" dirty="0"/>
              <a:t>8. 81-94</a:t>
            </a:r>
          </a:p>
        </p:txBody>
      </p:sp>
      <p:pic>
        <p:nvPicPr>
          <p:cNvPr id="2050" name="Picture 2" descr="William Adolphe Bourgereau" title="Homer and his guid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685800"/>
            <a:ext cx="233743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554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7543800" cy="1600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songs of </a:t>
            </a:r>
            <a:r>
              <a:rPr lang="en-US" dirty="0" err="1" smtClean="0"/>
              <a:t>Demodokos</a:t>
            </a:r>
            <a:r>
              <a:rPr lang="en-US" dirty="0" smtClean="0"/>
              <a:t> (II)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5105400" cy="3886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/>
              <a:t>Now to his harp the blinded minstrel sang</a:t>
            </a:r>
          </a:p>
          <a:p>
            <a:pPr marL="0" indent="0">
              <a:buNone/>
            </a:pPr>
            <a:r>
              <a:rPr lang="en-US" sz="1900" dirty="0"/>
              <a:t>Of Ares’ dalliance with Aphrodite:</a:t>
            </a:r>
          </a:p>
          <a:p>
            <a:pPr marL="0" indent="0">
              <a:buNone/>
            </a:pPr>
            <a:r>
              <a:rPr lang="en-US" sz="1900" dirty="0"/>
              <a:t>How hidden in Hephaistos’ house they played</a:t>
            </a:r>
          </a:p>
          <a:p>
            <a:pPr marL="0" indent="0">
              <a:buNone/>
            </a:pPr>
            <a:r>
              <a:rPr lang="en-US" sz="1900" dirty="0"/>
              <a:t>At love together, and the gifts of Ares,</a:t>
            </a:r>
          </a:p>
          <a:p>
            <a:pPr marL="0" indent="0">
              <a:buNone/>
            </a:pPr>
            <a:r>
              <a:rPr lang="en-US" sz="1900" dirty="0"/>
              <a:t>Dishonoring Hephaistos’ bed…</a:t>
            </a:r>
          </a:p>
          <a:p>
            <a:pPr marL="0" indent="0">
              <a:buNone/>
            </a:pPr>
            <a:r>
              <a:rPr lang="en-US" sz="1900" dirty="0"/>
              <a:t>And when he learned it, Lord Hephaistos went</a:t>
            </a:r>
          </a:p>
          <a:p>
            <a:pPr marL="0" indent="0">
              <a:buNone/>
            </a:pPr>
            <a:r>
              <a:rPr lang="en-US" sz="1900" dirty="0"/>
              <a:t>With baleful calculation to his forge.</a:t>
            </a:r>
          </a:p>
          <a:p>
            <a:pPr marL="0" indent="0">
              <a:buNone/>
            </a:pPr>
            <a:r>
              <a:rPr lang="en-US" sz="1900" dirty="0"/>
              <a:t>There mightily he armed his anvil block</a:t>
            </a:r>
          </a:p>
          <a:p>
            <a:pPr marL="0" indent="0">
              <a:buNone/>
            </a:pPr>
            <a:r>
              <a:rPr lang="en-US" sz="1900" dirty="0"/>
              <a:t>And hammered out a chain whose tempered links</a:t>
            </a:r>
          </a:p>
          <a:p>
            <a:pPr marL="0" indent="0">
              <a:buNone/>
            </a:pPr>
            <a:r>
              <a:rPr lang="en-US" sz="1900" dirty="0"/>
              <a:t>Could not be sprung or bent…</a:t>
            </a:r>
          </a:p>
          <a:p>
            <a:pPr marL="0" indent="0">
              <a:buNone/>
            </a:pPr>
            <a:r>
              <a:rPr lang="en-US" sz="1900" dirty="0"/>
              <a:t>8.280-291</a:t>
            </a:r>
          </a:p>
        </p:txBody>
      </p:sp>
      <p:pic>
        <p:nvPicPr>
          <p:cNvPr id="3074" name="Picture 2" title=" Jacob van Heemskerk - Aphrodite, Ares and Hephaestus (1634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447800"/>
            <a:ext cx="295884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66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7772400" cy="1600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songs of </a:t>
            </a:r>
            <a:r>
              <a:rPr lang="en-US" dirty="0" err="1" smtClean="0"/>
              <a:t>Demodokos</a:t>
            </a:r>
            <a:r>
              <a:rPr lang="en-US" dirty="0" smtClean="0"/>
              <a:t> (III)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4495800" cy="3886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He sang, then, of the town sacked by </a:t>
            </a:r>
            <a:r>
              <a:rPr lang="en-US" sz="1800" dirty="0" err="1"/>
              <a:t>Akhaians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Pouring down from the horse’s hollow cave,</a:t>
            </a:r>
          </a:p>
          <a:p>
            <a:pPr marL="0" indent="0">
              <a:buNone/>
            </a:pPr>
            <a:r>
              <a:rPr lang="en-US" sz="1800" dirty="0"/>
              <a:t>This way and that way raping the steep city,</a:t>
            </a:r>
          </a:p>
          <a:p>
            <a:pPr marL="0" indent="0">
              <a:buNone/>
            </a:pPr>
            <a:r>
              <a:rPr lang="en-US" sz="1800" dirty="0"/>
              <a:t>And how Odysseus came like Ares to</a:t>
            </a:r>
          </a:p>
          <a:p>
            <a:pPr marL="0" indent="0">
              <a:buNone/>
            </a:pPr>
            <a:r>
              <a:rPr lang="en-US" sz="1800" dirty="0"/>
              <a:t>The door of </a:t>
            </a:r>
            <a:r>
              <a:rPr lang="en-US" sz="1800" dirty="0" err="1"/>
              <a:t>Deiphobos</a:t>
            </a:r>
            <a:r>
              <a:rPr lang="en-US" sz="1800" dirty="0"/>
              <a:t>, with </a:t>
            </a:r>
            <a:r>
              <a:rPr lang="en-US" sz="1800" dirty="0" err="1"/>
              <a:t>Menelaos</a:t>
            </a:r>
            <a:r>
              <a:rPr lang="en-US" sz="1800" dirty="0"/>
              <a:t>,</a:t>
            </a:r>
          </a:p>
          <a:p>
            <a:pPr marL="0" indent="0">
              <a:buNone/>
            </a:pPr>
            <a:r>
              <a:rPr lang="en-US" sz="1800" dirty="0"/>
              <a:t>And braved the desperate fight there –</a:t>
            </a:r>
          </a:p>
          <a:p>
            <a:pPr marL="0" indent="0">
              <a:buNone/>
            </a:pPr>
            <a:r>
              <a:rPr lang="en-US" sz="1800" dirty="0"/>
              <a:t>Conquering once more by Athena’s power.</a:t>
            </a:r>
          </a:p>
          <a:p>
            <a:pPr marL="0" indent="0">
              <a:buNone/>
            </a:pPr>
            <a:r>
              <a:rPr lang="en-US" sz="1800" dirty="0"/>
              <a:t>The splendid minstrel sang it.</a:t>
            </a:r>
          </a:p>
          <a:p>
            <a:pPr marL="0" indent="0">
              <a:buNone/>
            </a:pPr>
            <a:r>
              <a:rPr lang="en-US" sz="1800" dirty="0"/>
              <a:t>8. 552-559</a:t>
            </a:r>
          </a:p>
        </p:txBody>
      </p:sp>
      <p:pic>
        <p:nvPicPr>
          <p:cNvPr id="4098" name="Picture 2" descr="Trojan Horse. Detail from neck of Cycladic relief vase, about 675-650 BC. Mykonos Archeological Museum" title="Trojan hors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591283"/>
            <a:ext cx="319905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551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7772400" cy="1600200"/>
          </a:xfrm>
        </p:spPr>
        <p:txBody>
          <a:bodyPr>
            <a:normAutofit/>
          </a:bodyPr>
          <a:lstStyle/>
          <a:p>
            <a:r>
              <a:rPr lang="en-US" dirty="0" smtClean="0"/>
              <a:t>Odysseus responds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4495800" cy="3886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.. . And Odysseus</a:t>
            </a:r>
          </a:p>
          <a:p>
            <a:pPr marL="0" indent="0">
              <a:buNone/>
            </a:pPr>
            <a:r>
              <a:rPr lang="en-US" sz="1600" dirty="0"/>
              <a:t>Let the bright molten tears run down his cheeks,</a:t>
            </a:r>
          </a:p>
          <a:p>
            <a:pPr marL="0" indent="0">
              <a:buNone/>
            </a:pPr>
            <a:r>
              <a:rPr lang="en-US" sz="1600" dirty="0"/>
              <a:t>Weeping the way a wife mourns for her lord</a:t>
            </a:r>
          </a:p>
          <a:p>
            <a:pPr marL="0" indent="0">
              <a:buNone/>
            </a:pPr>
            <a:r>
              <a:rPr lang="en-US" sz="1600" dirty="0"/>
              <a:t>On the lost field where he has gone down fighting</a:t>
            </a:r>
          </a:p>
          <a:p>
            <a:pPr marL="0" indent="0">
              <a:buNone/>
            </a:pPr>
            <a:r>
              <a:rPr lang="en-US" sz="1600" dirty="0"/>
              <a:t>The day of wrath that came upon his children</a:t>
            </a:r>
          </a:p>
          <a:p>
            <a:pPr marL="0" indent="0">
              <a:buNone/>
            </a:pPr>
            <a:r>
              <a:rPr lang="en-US" sz="1600" dirty="0"/>
              <a:t>At sight of the man panting and dying there,</a:t>
            </a:r>
          </a:p>
          <a:p>
            <a:pPr marL="0" indent="0">
              <a:buNone/>
            </a:pPr>
            <a:r>
              <a:rPr lang="en-US" sz="1600" dirty="0"/>
              <a:t>She slips down to enfold him, crying out;</a:t>
            </a:r>
          </a:p>
          <a:p>
            <a:pPr marL="0" indent="0">
              <a:buNone/>
            </a:pPr>
            <a:r>
              <a:rPr lang="en-US" sz="1600" dirty="0"/>
              <a:t>Then feels the spears, prodding her back and shoulders,</a:t>
            </a:r>
          </a:p>
          <a:p>
            <a:pPr marL="0" indent="0">
              <a:buNone/>
            </a:pPr>
            <a:r>
              <a:rPr lang="en-US" sz="1600" dirty="0"/>
              <a:t>And goes bound into slavery and grief.</a:t>
            </a:r>
          </a:p>
          <a:p>
            <a:pPr marL="0" indent="0">
              <a:buNone/>
            </a:pPr>
            <a:r>
              <a:rPr lang="en-US" sz="1600" dirty="0"/>
              <a:t>Piteous weeping wears away her cheeks:</a:t>
            </a:r>
          </a:p>
          <a:p>
            <a:pPr marL="0" indent="0">
              <a:buNone/>
            </a:pPr>
            <a:r>
              <a:rPr lang="en-US" sz="1600" dirty="0"/>
              <a:t>But no more piteous than Odysseus’ tears…</a:t>
            </a:r>
          </a:p>
          <a:p>
            <a:pPr marL="0" indent="0">
              <a:buNone/>
            </a:pPr>
            <a:r>
              <a:rPr lang="en-US" sz="1600" dirty="0"/>
              <a:t>8. 560-570</a:t>
            </a:r>
          </a:p>
        </p:txBody>
      </p:sp>
      <p:pic>
        <p:nvPicPr>
          <p:cNvPr id="5122" name="Picture 2" descr="Detail from a Water Jar with the Sack of Troy (Iliupersis), Greek, about 520–500 B.C. Black-figured hydria attributed to the Leagros Group. Terracotta. Staatliche Antikensammlung und Glyptothek München - See more at: http://blogs.getty.edu/iris/representing-troy-in-ancient-greece-and-medieval-europe/#sthash.fdPwAsgC.dpuf" title="Odysseus and Astyana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447800"/>
            <a:ext cx="3538419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753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 Question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Who is the father to the Cyclops Polyphemus?</a:t>
            </a:r>
          </a:p>
          <a:p>
            <a:pPr marL="457200" indent="-457200">
              <a:buAutoNum type="alphaLcPeriod"/>
            </a:pPr>
            <a:r>
              <a:rPr lang="en-US" dirty="0" smtClean="0"/>
              <a:t>Laertes</a:t>
            </a:r>
          </a:p>
          <a:p>
            <a:pPr marL="457200" indent="-457200">
              <a:buAutoNum type="alphaLcPeriod"/>
            </a:pPr>
            <a:r>
              <a:rPr lang="en-US" dirty="0" smtClean="0"/>
              <a:t>Zeus</a:t>
            </a:r>
          </a:p>
          <a:p>
            <a:pPr marL="457200" indent="-457200">
              <a:buAutoNum type="alphaLcPeriod"/>
            </a:pPr>
            <a:r>
              <a:rPr lang="en-US" dirty="0" smtClean="0"/>
              <a:t>Poseidon</a:t>
            </a:r>
          </a:p>
          <a:p>
            <a:pPr marL="457200" indent="-457200">
              <a:buAutoNum type="alphaLcPeriod"/>
            </a:pPr>
            <a:r>
              <a:rPr lang="en-US" smtClean="0"/>
              <a:t>Agamemnon</a:t>
            </a:r>
            <a:endParaRPr lang="en-US" dirty="0" smtClean="0"/>
          </a:p>
          <a:p>
            <a:pPr marL="457200" indent="-457200">
              <a:buAutoNum type="alphaL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86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7772400" cy="1600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Odysseus’ Adventures (Part 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6400800" cy="38862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Akhilleus</a:t>
            </a:r>
            <a:r>
              <a:rPr lang="en-US" dirty="0"/>
              <a:t> had to choose between </a:t>
            </a:r>
            <a:r>
              <a:rPr lang="en-US" dirty="0" err="1">
                <a:solidFill>
                  <a:srgbClr val="FF0000"/>
                </a:solidFill>
              </a:rPr>
              <a:t>kleos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dirty="0" err="1">
                <a:solidFill>
                  <a:srgbClr val="FF0000"/>
                </a:solidFill>
              </a:rPr>
              <a:t>nostos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For Odysseus, his </a:t>
            </a:r>
            <a:r>
              <a:rPr lang="en-US" dirty="0" err="1">
                <a:solidFill>
                  <a:srgbClr val="FF0000"/>
                </a:solidFill>
              </a:rPr>
              <a:t>kleos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his </a:t>
            </a:r>
            <a:r>
              <a:rPr lang="en-US" dirty="0" err="1">
                <a:solidFill>
                  <a:srgbClr val="FF0000"/>
                </a:solidFill>
              </a:rPr>
              <a:t>nostos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These books are about moving towards that </a:t>
            </a:r>
            <a:r>
              <a:rPr lang="en-US" dirty="0" err="1">
                <a:solidFill>
                  <a:srgbClr val="FF0000"/>
                </a:solidFill>
              </a:rPr>
              <a:t>nostos</a:t>
            </a:r>
            <a:r>
              <a:rPr lang="en-US" dirty="0"/>
              <a:t>, and about the alternatives to it</a:t>
            </a:r>
          </a:p>
          <a:p>
            <a:pPr marL="0" indent="0">
              <a:buNone/>
            </a:pPr>
            <a:r>
              <a:rPr lang="en-US" dirty="0"/>
              <a:t>Other kinds of lives that Odysseus might have</a:t>
            </a:r>
          </a:p>
          <a:p>
            <a:pPr marL="0" indent="0">
              <a:buNone/>
            </a:pPr>
            <a:r>
              <a:rPr lang="en-US" dirty="0"/>
              <a:t>How to make the </a:t>
            </a:r>
            <a:r>
              <a:rPr lang="en-US" dirty="0" err="1">
                <a:solidFill>
                  <a:srgbClr val="FF0000"/>
                </a:solidFill>
              </a:rPr>
              <a:t>nostos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real</a:t>
            </a:r>
          </a:p>
        </p:txBody>
      </p:sp>
    </p:spTree>
    <p:extLst>
      <p:ext uri="{BB962C8B-B14F-4D97-AF65-F5344CB8AC3E}">
        <p14:creationId xmlns:p14="http://schemas.microsoft.com/office/powerpoint/2010/main" val="14282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0.0&quot;&gt;&lt;object type=&quot;1&quot; unique_id=&quot;10001&quot;&gt;&lt;object type=&quot;8&quot; unique_id=&quot;10932&quot;&gt;&lt;/object&gt;&lt;object type=&quot;2&quot; unique_id=&quot;10933&quot;&gt;&lt;object type=&quot;3&quot; unique_id=&quot;10934&quot;&gt;&lt;property id=&quot;20148&quot; value=&quot;5&quot;/&gt;&lt;property id=&quot;20300&quot; value=&quot;Slide 1 - &amp;quot;CLAS 220 Introduction to Classical Mythology&amp;quot;&quot;/&gt;&lt;property id=&quot;20307&quot; value=&quot;257&quot;/&gt;&lt;/object&gt;&lt;object type=&quot;3&quot; unique_id=&quot;10976&quot;&gt;&lt;property id=&quot;20148&quot; value=&quot;5&quot;/&gt;&lt;property id=&quot;20300&quot; value=&quot;Slide 8 - &amp;quot;Quiz Question&amp;quot;&quot;/&gt;&lt;property id=&quot;20307&quot; value=&quot;259&quot;/&gt;&lt;/object&gt;&lt;object type=&quot;3&quot; unique_id=&quot;12688&quot;&gt;&lt;property id=&quot;20148&quot; value=&quot;5&quot;/&gt;&lt;property id=&quot;20300&quot; value=&quot;Slide 2 - &amp;quot;Quiz Question&amp;quot;&quot;/&gt;&lt;property id=&quot;20307&quot; value=&quot;293&quot;/&gt;&lt;/object&gt;&lt;object type=&quot;3&quot; unique_id=&quot;12689&quot;&gt;&lt;property id=&quot;20148&quot; value=&quot;5&quot;/&gt;&lt;property id=&quot;20300&quot; value=&quot;Slide 3 - &amp;quot;The isle of the Phaiakians&amp;quot;&quot;/&gt;&lt;property id=&quot;20307&quot; value=&quot;294&quot;/&gt;&lt;/object&gt;&lt;object type=&quot;3&quot; unique_id=&quot;12690&quot;&gt;&lt;property id=&quot;20148&quot; value=&quot;5&quot;/&gt;&lt;property id=&quot;20300&quot; value=&quot;Slide 4 - &amp;quot;The songs of Demodokos (I)&amp;quot;&quot;/&gt;&lt;property id=&quot;20307&quot; value=&quot;295&quot;/&gt;&lt;/object&gt;&lt;object type=&quot;3&quot; unique_id=&quot;12691&quot;&gt;&lt;property id=&quot;20148&quot; value=&quot;5&quot;/&gt;&lt;property id=&quot;20300&quot; value=&quot;Slide 5 - &amp;quot;The songs of Demodokos (II)&amp;quot;&quot;/&gt;&lt;property id=&quot;20307&quot; value=&quot;296&quot;/&gt;&lt;/object&gt;&lt;object type=&quot;3&quot; unique_id=&quot;12692&quot;&gt;&lt;property id=&quot;20148&quot; value=&quot;5&quot;/&gt;&lt;property id=&quot;20300&quot; value=&quot;Slide 6 - &amp;quot;The songs of Demodokos (III)&amp;quot;&quot;/&gt;&lt;property id=&quot;20307&quot; value=&quot;297&quot;/&gt;&lt;/object&gt;&lt;object type=&quot;3&quot; unique_id=&quot;12693&quot;&gt;&lt;property id=&quot;20148&quot; value=&quot;5&quot;/&gt;&lt;property id=&quot;20300&quot; value=&quot;Slide 7 - &amp;quot;Odysseus responds&amp;quot;&quot;/&gt;&lt;property id=&quot;20307&quot; value=&quot;298&quot;/&gt;&lt;/object&gt;&lt;object type=&quot;3&quot; unique_id=&quot;12694&quot;&gt;&lt;property id=&quot;20148&quot; value=&quot;5&quot;/&gt;&lt;property id=&quot;20300&quot; value=&quot;Slide 9 - &amp;quot;Odysseus’ Adventures (Part I)&amp;quot;&quot;/&gt;&lt;property id=&quot;20307&quot; value=&quot;299&quot;/&gt;&lt;/object&gt;&lt;object type=&quot;3&quot; unique_id=&quot;12695&quot;&gt;&lt;property id=&quot;20148&quot; value=&quot;5&quot;/&gt;&lt;property id=&quot;20300&quot; value=&quot;Slide 10 - &amp;quot;Odysseus’ Adventures&amp;quot;&quot;/&gt;&lt;property id=&quot;20307&quot; value=&quot;300&quot;/&gt;&lt;/object&gt;&lt;object type=&quot;3&quot; unique_id=&quot;12696&quot;&gt;&lt;property id=&quot;20148&quot; value=&quot;5&quot;/&gt;&lt;property id=&quot;20300&quot; value=&quot;Slide 11 - &amp;quot;Kikones&amp;quot;&quot;/&gt;&lt;property id=&quot;20307&quot; value=&quot;301&quot;/&gt;&lt;/object&gt;&lt;object type=&quot;3&quot; unique_id=&quot;12697&quot;&gt;&lt;property id=&quot;20148&quot; value=&quot;5&quot;/&gt;&lt;property id=&quot;20300&quot; value=&quot;Slide 12 - &amp;quot;The Lotus-Eaters&amp;amp;#x09;&amp;quot;&quot;/&gt;&lt;property id=&quot;20307&quot; value=&quot;302&quot;/&gt;&lt;/object&gt;&lt;object type=&quot;3&quot; unique_id=&quot;12698&quot;&gt;&lt;property id=&quot;20148&quot; value=&quot;5&quot;/&gt;&lt;property id=&quot;20300&quot; value=&quot;Slide 13 - &amp;quot;The Cyclops&amp;quot;&quot;/&gt;&lt;property id=&quot;20307&quot; value=&quot;303&quot;/&gt;&lt;/object&gt;&lt;object type=&quot;3&quot; unique_id=&quot;12699&quot;&gt;&lt;property id=&quot;20148&quot; value=&quot;5&quot;/&gt;&lt;property id=&quot;20300&quot; value=&quot;Slide 14 - &amp;quot;Nohbdy&amp;quot;&quot;/&gt;&lt;property id=&quot;20307&quot; value=&quot;304&quot;/&gt;&lt;/object&gt;&lt;object type=&quot;3&quot; unique_id=&quot;12700&quot;&gt;&lt;property id=&quot;20148&quot; value=&quot;5&quot;/&gt;&lt;property id=&quot;20300&quot; value=&quot;Slide 15 - &amp;quot;Island of Aiolos&amp;quot;&quot;/&gt;&lt;property id=&quot;20307&quot; value=&quot;305&quot;/&gt;&lt;/object&gt;&lt;object type=&quot;3&quot; unique_id=&quot;12701&quot;&gt;&lt;property id=&quot;20148&quot; value=&quot;5&quot;/&gt;&lt;property id=&quot;20300&quot; value=&quot;Slide 16 - &amp;quot;The Laistrygonians&amp;quot;&quot;/&gt;&lt;property id=&quot;20307&quot; value=&quot;306&quot;/&gt;&lt;/object&gt;&lt;object type=&quot;3&quot; unique_id=&quot;12702&quot;&gt;&lt;property id=&quot;20148&quot; value=&quot;5&quot;/&gt;&lt;property id=&quot;20300&quot; value=&quot;Slide 17 - &amp;quot;Circe’s Island&amp;quot;&quot;/&gt;&lt;property id=&quot;20307&quot; value=&quot;307&quot;/&gt;&lt;/object&gt;&lt;object type=&quot;3&quot; unique_id=&quot;12794&quot;&gt;&lt;property id=&quot;20148&quot; value=&quot;5&quot;/&gt;&lt;property id=&quot;20300&quot; value=&quot;Slide 18 - &amp;quot;Circe’s advice&amp;quot;&quot;/&gt;&lt;property id=&quot;20307&quot; value=&quot;308&quot;/&gt;&lt;/object&gt;&lt;object type=&quot;3&quot; unique_id=&quot;12875&quot;&gt;&lt;property id=&quot;20148&quot; value=&quot;5&quot;/&gt;&lt;property id=&quot;20300&quot; value=&quot;Slide 19 - &amp;quot;The Death of Elpenor&amp;quot;&quot;/&gt;&lt;property id=&quot;20307&quot; value=&quot;309&quot;/&gt;&lt;/object&gt;&lt;object type=&quot;3&quot; unique_id=&quot;12876&quot;&gt;&lt;property id=&quot;20148&quot; value=&quot;5&quot;/&gt;&lt;property id=&quot;20300&quot; value=&quot;Slide 22 - &amp;quot;The Descent to the Underworld&amp;quot;&quot;/&gt;&lt;property id=&quot;20307&quot; value=&quot;310&quot;/&gt;&lt;/object&gt;&lt;object type=&quot;3&quot; unique_id=&quot;13053&quot;&gt;&lt;property id=&quot;20148&quot; value=&quot;5&quot;/&gt;&lt;property id=&quot;20300&quot; value=&quot;Slide 23 - &amp;quot;Underworld: Elpenor&amp;quot;&quot;/&gt;&lt;property id=&quot;20307&quot; value=&quot;311&quot;/&gt;&lt;/object&gt;&lt;object type=&quot;3&quot; unique_id=&quot;13054&quot;&gt;&lt;property id=&quot;20148&quot; value=&quot;5&quot;/&gt;&lt;property id=&quot;20300&quot; value=&quot;Slide 24 - &amp;quot;Underworld: Teiresias&amp;quot;&quot;/&gt;&lt;property id=&quot;20307&quot; value=&quot;312&quot;/&gt;&lt;/object&gt;&lt;object type=&quot;3&quot; unique_id=&quot;13055&quot;&gt;&lt;property id=&quot;20148&quot; value=&quot;5&quot;/&gt;&lt;property id=&quot;20300&quot; value=&quot;Slide 25 - &amp;quot;A Greek folktale: early 20th century&amp;quot;&quot;/&gt;&lt;property id=&quot;20307&quot; value=&quot;313&quot;/&gt;&lt;/object&gt;&lt;object type=&quot;3&quot; unique_id=&quot;13056&quot;&gt;&lt;property id=&quot;20148&quot; value=&quot;5&quot;/&gt;&lt;property id=&quot;20300&quot; value=&quot;Slide 26 - &amp;quot;Underworld: Antikleia&amp;quot;&quot;/&gt;&lt;property id=&quot;20307&quot; value=&quot;314&quot;/&gt;&lt;/object&gt;&lt;object type=&quot;3&quot; unique_id=&quot;13057&quot;&gt;&lt;property id=&quot;20148&quot; value=&quot;5&quot;/&gt;&lt;property id=&quot;20300&quot; value=&quot;Slide 27 - &amp;quot;Underworld: Catalogue of Mothers&amp;quot;&quot;/&gt;&lt;property id=&quot;20307&quot; value=&quot;315&quot;/&gt;&lt;/object&gt;&lt;object type=&quot;3&quot; unique_id=&quot;13058&quot;&gt;&lt;property id=&quot;20148&quot; value=&quot;5&quot;/&gt;&lt;property id=&quot;20300&quot; value=&quot;Slide 28 - &amp;quot;Odysseus pauses his story&amp;quot;&quot;/&gt;&lt;property id=&quot;20307&quot; value=&quot;316&quot;/&gt;&lt;/object&gt;&lt;object type=&quot;3&quot; unique_id=&quot;13143&quot;&gt;&lt;property id=&quot;20148&quot; value=&quot;5&quot;/&gt;&lt;property id=&quot;20300&quot; value=&quot;Slide 29 - &amp;quot;Underworld: Agamemnon&amp;quot;&quot;/&gt;&lt;property id=&quot;20307&quot; value=&quot;317&quot;/&gt;&lt;/object&gt;&lt;object type=&quot;3&quot; unique_id=&quot;13260&quot;&gt;&lt;property id=&quot;20148&quot; value=&quot;5&quot;/&gt;&lt;property id=&quot;20300&quot; value=&quot;Slide 30 - &amp;quot;Underworld: Achilles&amp;quot;&quot;/&gt;&lt;property id=&quot;20307&quot; value=&quot;318&quot;/&gt;&lt;/object&gt;&lt;object type=&quot;3&quot; unique_id=&quot;13261&quot;&gt;&lt;property id=&quot;20148&quot; value=&quot;5&quot;/&gt;&lt;property id=&quot;20300&quot; value=&quot;Slide 31 - &amp;quot;Underworld:  Ajax&amp;quot;&quot;/&gt;&lt;property id=&quot;20307&quot; value=&quot;319&quot;/&gt;&lt;/object&gt;&lt;object type=&quot;3&quot; unique_id=&quot;13603&quot;&gt;&lt;property id=&quot;20148&quot; value=&quot;5&quot;/&gt;&lt;property id=&quot;20300&quot; value=&quot;Slide 20 - &amp;quot;Quiz Question&amp;quot;&quot;/&gt;&lt;property id=&quot;20307&quot; value=&quot;326&quot;/&gt;&lt;/object&gt;&lt;object type=&quot;3&quot; unique_id=&quot;13604&quot;&gt;&lt;property id=&quot;20148&quot; value=&quot;5&quot;/&gt;&lt;property id=&quot;20300&quot; value=&quot;Slide 21 - &amp;quot;Quiz Question&amp;quot;&quot;/&gt;&lt;property id=&quot;20307&quot; value=&quot;327&quot;/&gt;&lt;/object&gt;&lt;object type=&quot;3&quot; unique_id=&quot;13605&quot;&gt;&lt;property id=&quot;20148&quot; value=&quot;5&quot;/&gt;&lt;property id=&quot;20300&quot; value=&quot;Slide 32 - &amp;quot;Underworld: Tantalos and Sisyphus&amp;quot;&quot;/&gt;&lt;property id=&quot;20307&quot; value=&quot;320&quot;/&gt;&lt;/object&gt;&lt;object type=&quot;3&quot; unique_id=&quot;13606&quot;&gt;&lt;property id=&quot;20148&quot; value=&quot;5&quot;/&gt;&lt;property id=&quot;20300&quot; value=&quot;Slide 33 - &amp;quot;Odysseus’ Adventures (II)&amp;quot;&quot;/&gt;&lt;property id=&quot;20307&quot; value=&quot;321&quot;/&gt;&lt;/object&gt;&lt;object type=&quot;3&quot; unique_id=&quot;13607&quot;&gt;&lt;property id=&quot;20148&quot; value=&quot;5&quot;/&gt;&lt;property id=&quot;20300&quot; value=&quot;Slide 34 - &amp;quot;Sirens&amp;quot;&quot;/&gt;&lt;property id=&quot;20307&quot; value=&quot;322&quot;/&gt;&lt;/object&gt;&lt;object type=&quot;3&quot; unique_id=&quot;13608&quot;&gt;&lt;property id=&quot;20148&quot; value=&quot;5&quot;/&gt;&lt;property id=&quot;20300&quot; value=&quot;Slide 35 - &amp;quot;Scylla and Charybdis&amp;quot;&quot;/&gt;&lt;property id=&quot;20307&quot; value=&quot;323&quot;/&gt;&lt;/object&gt;&lt;object type=&quot;3&quot; unique_id=&quot;13609&quot;&gt;&lt;property id=&quot;20148&quot; value=&quot;5&quot;/&gt;&lt;property id=&quot;20300&quot; value=&quot;Slide 36 - &amp;quot;The Oxen of the Sun&amp;quot;&quot;/&gt;&lt;property id=&quot;20307&quot; value=&quot;324&quot;/&gt;&lt;/object&gt;&lt;object type=&quot;3&quot; unique_id=&quot;13610&quot;&gt;&lt;property id=&quot;20148&quot; value=&quot;5&quot;/&gt;&lt;property id=&quot;20300&quot; value=&quot;Slide 37 - &amp;quot;Quiz Question&amp;quot;&quot;/&gt;&lt;property id=&quot;20307&quot; value=&quot;325&quot;/&gt;&lt;/object&gt;&lt;/object&gt;&lt;/object&gt;&lt;/database&gt;"/>
  <p:tag name="SECTOMILLISECCONVERTED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Custom 1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4D000B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1985</TotalTime>
  <Words>2459</Words>
  <Application>Microsoft Office PowerPoint</Application>
  <PresentationFormat>On-screen Show (4:3)</PresentationFormat>
  <Paragraphs>335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Impact</vt:lpstr>
      <vt:lpstr>Times New Roman</vt:lpstr>
      <vt:lpstr>Theme1</vt:lpstr>
      <vt:lpstr>CLAS 220 Introduction to Classical Mythology</vt:lpstr>
      <vt:lpstr>Quiz Question</vt:lpstr>
      <vt:lpstr>The isle of the Phaiakians</vt:lpstr>
      <vt:lpstr>The songs of Demodokos (I)</vt:lpstr>
      <vt:lpstr>The songs of Demodokos (II)</vt:lpstr>
      <vt:lpstr>The songs of Demodokos (III)</vt:lpstr>
      <vt:lpstr>Odysseus responds</vt:lpstr>
      <vt:lpstr>Quiz Question</vt:lpstr>
      <vt:lpstr>Odysseus’ Adventures (Part I)</vt:lpstr>
      <vt:lpstr>Odysseus’ Adventures</vt:lpstr>
      <vt:lpstr>Kikones</vt:lpstr>
      <vt:lpstr>The Lotus-Eaters </vt:lpstr>
      <vt:lpstr>The Cyclops</vt:lpstr>
      <vt:lpstr>Nohbdy</vt:lpstr>
      <vt:lpstr>Island of Aiolos</vt:lpstr>
      <vt:lpstr>The Laistrygonians</vt:lpstr>
      <vt:lpstr>Circe’s Island</vt:lpstr>
      <vt:lpstr>Circe’s advice</vt:lpstr>
      <vt:lpstr>The Death of Elpenor</vt:lpstr>
      <vt:lpstr>Quiz Question</vt:lpstr>
      <vt:lpstr>Quiz Question</vt:lpstr>
      <vt:lpstr>The Descent to the Underworld</vt:lpstr>
      <vt:lpstr>Underworld: Elpenor</vt:lpstr>
      <vt:lpstr>Underworld: Teiresias</vt:lpstr>
      <vt:lpstr>A Greek folktale: early 20th century</vt:lpstr>
      <vt:lpstr>Underworld: Antikleia</vt:lpstr>
      <vt:lpstr>Underworld: Catalogue of Mothers</vt:lpstr>
      <vt:lpstr>Odysseus pauses his story</vt:lpstr>
      <vt:lpstr>Underworld: Agamemnon</vt:lpstr>
      <vt:lpstr>Underworld: Achilles</vt:lpstr>
      <vt:lpstr>Underworld:  Ajax</vt:lpstr>
      <vt:lpstr>Underworld: Tantalos and Sisyphus</vt:lpstr>
      <vt:lpstr>Odysseus’ Adventures (II)</vt:lpstr>
      <vt:lpstr>Sirens</vt:lpstr>
      <vt:lpstr>Scylla and Charybdis</vt:lpstr>
      <vt:lpstr>The Oxen of the Sun</vt:lpstr>
      <vt:lpstr>Quiz Question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 220 Introduction to Classical Mythology</dc:title>
  <dc:creator>Alexander Jamieson Beecroft</dc:creator>
  <cp:lastModifiedBy>Alexander Beecroft</cp:lastModifiedBy>
  <cp:revision>53</cp:revision>
  <dcterms:created xsi:type="dcterms:W3CDTF">2015-02-22T20:40:07Z</dcterms:created>
  <dcterms:modified xsi:type="dcterms:W3CDTF">2016-03-12T22:14:58Z</dcterms:modified>
</cp:coreProperties>
</file>